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0" r:id="rId1"/>
  </p:sldMasterIdLst>
  <p:notesMasterIdLst>
    <p:notesMasterId r:id="rId44"/>
  </p:notesMasterIdLst>
  <p:sldIdLst>
    <p:sldId id="256" r:id="rId2"/>
    <p:sldId id="258" r:id="rId3"/>
    <p:sldId id="261" r:id="rId4"/>
    <p:sldId id="262" r:id="rId5"/>
    <p:sldId id="263" r:id="rId6"/>
    <p:sldId id="267" r:id="rId7"/>
    <p:sldId id="268" r:id="rId8"/>
    <p:sldId id="269" r:id="rId9"/>
    <p:sldId id="271" r:id="rId10"/>
    <p:sldId id="277" r:id="rId11"/>
    <p:sldId id="278" r:id="rId12"/>
    <p:sldId id="282" r:id="rId13"/>
    <p:sldId id="283" r:id="rId14"/>
    <p:sldId id="284" r:id="rId15"/>
    <p:sldId id="326" r:id="rId16"/>
    <p:sldId id="285" r:id="rId17"/>
    <p:sldId id="287" r:id="rId18"/>
    <p:sldId id="288" r:id="rId19"/>
    <p:sldId id="292" r:id="rId20"/>
    <p:sldId id="293" r:id="rId21"/>
    <p:sldId id="294" r:id="rId22"/>
    <p:sldId id="296" r:id="rId23"/>
    <p:sldId id="302" r:id="rId24"/>
    <p:sldId id="303" r:id="rId25"/>
    <p:sldId id="304" r:id="rId26"/>
    <p:sldId id="305" r:id="rId27"/>
    <p:sldId id="306" r:id="rId28"/>
    <p:sldId id="307" r:id="rId29"/>
    <p:sldId id="308" r:id="rId30"/>
    <p:sldId id="310" r:id="rId31"/>
    <p:sldId id="312" r:id="rId32"/>
    <p:sldId id="314" r:id="rId33"/>
    <p:sldId id="317" r:id="rId34"/>
    <p:sldId id="318" r:id="rId35"/>
    <p:sldId id="319" r:id="rId36"/>
    <p:sldId id="320" r:id="rId37"/>
    <p:sldId id="327" r:id="rId38"/>
    <p:sldId id="321" r:id="rId39"/>
    <p:sldId id="322" r:id="rId40"/>
    <p:sldId id="323" r:id="rId41"/>
    <p:sldId id="324" r:id="rId42"/>
    <p:sldId id="325" r:id="rId43"/>
  </p:sldIdLst>
  <p:sldSz cx="9144000" cy="6858000" type="screen4x3"/>
  <p:notesSz cx="6858000" cy="9144000"/>
  <p:defaultTextStyle>
    <a:defPPr>
      <a:defRPr lang="en-US"/>
    </a:defPPr>
    <a:lvl1pPr algn="r" rtl="0" fontAlgn="base">
      <a:spcBef>
        <a:spcPct val="0"/>
      </a:spcBef>
      <a:spcAft>
        <a:spcPct val="0"/>
      </a:spcAft>
      <a:defRPr kern="1200">
        <a:solidFill>
          <a:schemeClr val="tx1"/>
        </a:solidFill>
        <a:latin typeface="Arial" charset="0"/>
        <a:ea typeface="+mn-ea"/>
        <a:cs typeface="+mn-cs"/>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008">
          <p15:clr>
            <a:srgbClr val="A4A3A4"/>
          </p15:clr>
        </p15:guide>
        <p15:guide id="2" pos="288">
          <p15:clr>
            <a:srgbClr val="A4A3A4"/>
          </p15:clr>
        </p15:guide>
        <p15:guide id="3" pos="5424">
          <p15:clr>
            <a:srgbClr val="A4A3A4"/>
          </p15:clr>
        </p15:guide>
        <p15:guide id="4" pos="300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yan Gambrel" initials="BG"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A1419"/>
    <a:srgbClr val="0072C6"/>
    <a:srgbClr val="0000FF"/>
    <a:srgbClr val="000066"/>
    <a:srgbClr val="0000CC"/>
    <a:srgbClr val="DECD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73" autoAdjust="0"/>
    <p:restoredTop sz="90603" autoAdjust="0"/>
  </p:normalViewPr>
  <p:slideViewPr>
    <p:cSldViewPr>
      <p:cViewPr varScale="1">
        <p:scale>
          <a:sx n="69" d="100"/>
          <a:sy n="69" d="100"/>
        </p:scale>
        <p:origin x="1638" y="60"/>
      </p:cViewPr>
      <p:guideLst>
        <p:guide orient="horz" pos="1008"/>
        <p:guide pos="288"/>
        <p:guide pos="5424"/>
        <p:guide pos="3002"/>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280ED1C-4248-4D12-A428-232B8B03309D}" type="datetimeFigureOut">
              <a:rPr lang="en-US"/>
              <a:pPr>
                <a:defRPr/>
              </a:pPr>
              <a:t>4/8/2016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428BCDC7-795C-45EE-A9AA-E637D7416180}" type="slidenum">
              <a:rPr lang="en-US"/>
              <a:pPr>
                <a:defRPr/>
              </a:pPr>
              <a:t>‹#›</a:t>
            </a:fld>
            <a:endParaRPr lang="en-US"/>
          </a:p>
        </p:txBody>
      </p:sp>
    </p:spTree>
    <p:extLst>
      <p:ext uri="{BB962C8B-B14F-4D97-AF65-F5344CB8AC3E}">
        <p14:creationId xmlns:p14="http://schemas.microsoft.com/office/powerpoint/2010/main" val="15946743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smtClean="0"/>
          </a:p>
        </p:txBody>
      </p:sp>
      <p:sp>
        <p:nvSpPr>
          <p:cNvPr id="5120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fld id="{2DBF21D6-1232-4A45-9874-F1E25BDAB220}" type="slidenum">
              <a:rPr lang="en-US" smtClean="0"/>
              <a:pPr eaLnBrk="1" hangingPunct="1"/>
              <a:t>1</a:t>
            </a:fld>
            <a:endParaRPr lang="en-US" smtClean="0"/>
          </a:p>
        </p:txBody>
      </p:sp>
    </p:spTree>
    <p:extLst>
      <p:ext uri="{BB962C8B-B14F-4D97-AF65-F5344CB8AC3E}">
        <p14:creationId xmlns:p14="http://schemas.microsoft.com/office/powerpoint/2010/main" val="1785717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solidFill>
                  <a:srgbClr val="000000"/>
                </a:solidFill>
                <a:latin typeface="Segoe"/>
                <a:ea typeface="ＭＳ ゴシック"/>
              </a:rPr>
              <a:t>Take Note: If the table was related to one or more additional tables, Access would ask if you wanted to delete those relationships before deleting the table.</a:t>
            </a:r>
          </a:p>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solidFill>
                  <a:srgbClr val="000000"/>
                </a:solidFill>
                <a:latin typeface="Segoe"/>
                <a:ea typeface="ＭＳ ゴシック"/>
              </a:rPr>
              <a:t>Cross Reference: You can also delete information from individual records or delete entire records from a table, as you learned in Lesson 3.</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9</a:t>
            </a:fld>
            <a:endParaRPr lang="en-US"/>
          </a:p>
        </p:txBody>
      </p:sp>
    </p:spTree>
    <p:extLst>
      <p:ext uri="{BB962C8B-B14F-4D97-AF65-F5344CB8AC3E}">
        <p14:creationId xmlns:p14="http://schemas.microsoft.com/office/powerpoint/2010/main" val="428407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Whenever you add or modify field validation rules for fields that contain data, the data may violate these new rules. You can allow Access to test the data against the rules and inform you if there are any violations.</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23</a:t>
            </a:fld>
            <a:endParaRPr lang="en-US"/>
          </a:p>
        </p:txBody>
      </p:sp>
    </p:spTree>
    <p:extLst>
      <p:ext uri="{BB962C8B-B14F-4D97-AF65-F5344CB8AC3E}">
        <p14:creationId xmlns:p14="http://schemas.microsoft.com/office/powerpoint/2010/main" val="2293848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Rectangle 4"/>
          <p:cNvSpPr>
            <a:spLocks noGrp="1" noChangeArrowheads="1"/>
          </p:cNvSpPr>
          <p:nvPr>
            <p:ph type="dt" sz="half" idx="10"/>
          </p:nvPr>
        </p:nvSpPr>
        <p:spPr>
          <a:xfrm>
            <a:off x="381000" y="6245225"/>
            <a:ext cx="2414336" cy="476250"/>
          </a:xfrm>
          <a:ln/>
        </p:spPr>
        <p:txBody>
          <a:bodyPr/>
          <a:lstStyle>
            <a:lvl1pPr>
              <a:defRPr sz="1050"/>
            </a:lvl1pPr>
          </a:lstStyle>
          <a:p>
            <a:pPr>
              <a:defRPr/>
            </a:pPr>
            <a:r>
              <a:rPr lang="en-US" dirty="0" smtClean="0"/>
              <a:t>© 2014, John Wiley &amp; Sons, Inc.</a:t>
            </a:r>
            <a:endParaRPr lang="en-US" dirty="0"/>
          </a:p>
        </p:txBody>
      </p:sp>
      <p:sp>
        <p:nvSpPr>
          <p:cNvPr id="5" name="Rectangle 5"/>
          <p:cNvSpPr>
            <a:spLocks noGrp="1" noChangeArrowheads="1"/>
          </p:cNvSpPr>
          <p:nvPr>
            <p:ph type="ftr" sz="quarter" idx="11"/>
          </p:nvPr>
        </p:nvSpPr>
        <p:spPr>
          <a:xfrm>
            <a:off x="2795336" y="6245225"/>
            <a:ext cx="3681664" cy="476250"/>
          </a:xfrm>
          <a:ln/>
        </p:spPr>
        <p:txBody>
          <a:bodyPr/>
          <a:lstStyle>
            <a:lvl1pPr>
              <a:defRPr sz="1050"/>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xfrm>
            <a:off x="6477000" y="6245225"/>
            <a:ext cx="2185736" cy="476250"/>
          </a:xfrm>
          <a:ln/>
        </p:spPr>
        <p:txBody>
          <a:bodyPr/>
          <a:lstStyle>
            <a:lvl1pPr>
              <a:defRPr sz="1050"/>
            </a:lvl1pPr>
          </a:lstStyle>
          <a:p>
            <a:pPr>
              <a:defRPr/>
            </a:pPr>
            <a:fld id="{240459FF-3F71-4B7E-B046-907AA8018BDF}" type="slidenum">
              <a:rPr lang="en-US" smtClean="0"/>
              <a:pPr>
                <a:defRPr/>
              </a:pPr>
              <a:t>‹#›</a:t>
            </a:fld>
            <a:endParaRPr lang="en-US"/>
          </a:p>
        </p:txBody>
      </p:sp>
    </p:spTree>
    <p:extLst>
      <p:ext uri="{BB962C8B-B14F-4D97-AF65-F5344CB8AC3E}">
        <p14:creationId xmlns:p14="http://schemas.microsoft.com/office/powerpoint/2010/main" val="2293582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6C2D24E-22F0-472D-A177-7290747F42E4}" type="slidenum">
              <a:rPr lang="en-US"/>
              <a:pPr>
                <a:defRPr/>
              </a:pPr>
              <a:t>‹#›</a:t>
            </a:fld>
            <a:endParaRPr lang="en-US"/>
          </a:p>
        </p:txBody>
      </p:sp>
    </p:spTree>
    <p:extLst>
      <p:ext uri="{BB962C8B-B14F-4D97-AF65-F5344CB8AC3E}">
        <p14:creationId xmlns:p14="http://schemas.microsoft.com/office/powerpoint/2010/main" val="2710210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457200"/>
            <a:ext cx="6019800" cy="6019800"/>
          </a:xfrm>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152DE83-7917-4EFF-B203-C419F0B2909C}" type="slidenum">
              <a:rPr lang="en-US"/>
              <a:pPr>
                <a:defRPr/>
              </a:pPr>
              <a:t>‹#›</a:t>
            </a:fld>
            <a:endParaRPr lang="en-US"/>
          </a:p>
        </p:txBody>
      </p:sp>
    </p:spTree>
    <p:extLst>
      <p:ext uri="{BB962C8B-B14F-4D97-AF65-F5344CB8AC3E}">
        <p14:creationId xmlns:p14="http://schemas.microsoft.com/office/powerpoint/2010/main" val="26410109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14400"/>
          </a:xfrm>
        </p:spPr>
        <p:txBody>
          <a:bodyPr/>
          <a:lstStyle>
            <a:lvl1pPr>
              <a:defRPr>
                <a:effectLst>
                  <a:outerShdw blurRad="38100" dist="38100" dir="2700000" algn="tl">
                    <a:schemeClr val="bg1"/>
                  </a:outerShdw>
                </a:effectLst>
              </a:defRPr>
            </a:lvl1pPr>
          </a:lstStyle>
          <a:p>
            <a:r>
              <a:rPr lang="en-US" dirty="0" smtClean="0"/>
              <a:t>Click to edit Master title style</a:t>
            </a:r>
            <a:endParaRPr lang="en-US" dirty="0"/>
          </a:p>
        </p:txBody>
      </p:sp>
      <p:sp>
        <p:nvSpPr>
          <p:cNvPr id="3" name="Table Placeholder 2"/>
          <p:cNvSpPr>
            <a:spLocks noGrp="1"/>
          </p:cNvSpPr>
          <p:nvPr>
            <p:ph type="tbl" idx="1"/>
          </p:nvPr>
        </p:nvSpPr>
        <p:spPr>
          <a:xfrm>
            <a:off x="457200" y="1447800"/>
            <a:ext cx="8229600" cy="5029200"/>
          </a:xfrm>
        </p:spPr>
        <p:txBody>
          <a:bodyPr/>
          <a:lstStyle/>
          <a:p>
            <a:pPr lvl="0"/>
            <a:r>
              <a:rPr lang="en-US" noProof="0" smtClean="0"/>
              <a:t>Click icon to add table</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227066C-25CD-4A3B-B69F-B91E783C25B3}" type="slidenum">
              <a:rPr lang="en-US"/>
              <a:pPr>
                <a:defRPr/>
              </a:pPr>
              <a:t>‹#›</a:t>
            </a:fld>
            <a:endParaRPr lang="en-US"/>
          </a:p>
        </p:txBody>
      </p:sp>
    </p:spTree>
    <p:extLst>
      <p:ext uri="{BB962C8B-B14F-4D97-AF65-F5344CB8AC3E}">
        <p14:creationId xmlns:p14="http://schemas.microsoft.com/office/powerpoint/2010/main" val="1734006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90CE3C8-1627-574B-929C-275354153D45}" type="datetimeFigureOut">
              <a:t>4/8/2016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95C59A-50E2-3147-B33B-275C089F0F12}" type="slidenum">
              <a:t>‹#›</a:t>
            </a:fld>
            <a:endParaRPr lang="en-US"/>
          </a:p>
        </p:txBody>
      </p:sp>
    </p:spTree>
    <p:extLst>
      <p:ext uri="{BB962C8B-B14F-4D97-AF65-F5344CB8AC3E}">
        <p14:creationId xmlns:p14="http://schemas.microsoft.com/office/powerpoint/2010/main" val="1708781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rgbClr val="0072C6"/>
              </a:buCl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sz="1050"/>
            </a:lvl1pPr>
          </a:lstStyle>
          <a:p>
            <a:pPr>
              <a:defRPr/>
            </a:pPr>
            <a:r>
              <a:rPr lang="en-US" smtClean="0"/>
              <a:t>© 2014, John Wiley &amp; Sons, Inc.</a:t>
            </a:r>
            <a:endParaRPr lang="en-US" dirty="0"/>
          </a:p>
        </p:txBody>
      </p:sp>
      <p:sp>
        <p:nvSpPr>
          <p:cNvPr id="5" name="Rectangle 5"/>
          <p:cNvSpPr>
            <a:spLocks noGrp="1" noChangeArrowheads="1"/>
          </p:cNvSpPr>
          <p:nvPr>
            <p:ph type="ftr" sz="quarter" idx="11"/>
          </p:nvPr>
        </p:nvSpPr>
        <p:spPr>
          <a:xfrm>
            <a:off x="2743200" y="6245225"/>
            <a:ext cx="3657600" cy="476250"/>
          </a:xfrm>
          <a:ln/>
        </p:spPr>
        <p:txBody>
          <a:bodyPr/>
          <a:lstStyle>
            <a:lvl1pPr>
              <a:defRPr sz="1050"/>
            </a:lvl1pPr>
          </a:lstStyle>
          <a:p>
            <a:pPr>
              <a:defRPr/>
            </a:pPr>
            <a:r>
              <a:rPr lang="en-US" dirty="0" smtClean="0"/>
              <a:t>Microsoft Official Academic Course, Microsoft Word 2013</a:t>
            </a:r>
            <a:endParaRPr lang="en-US" dirty="0"/>
          </a:p>
        </p:txBody>
      </p:sp>
      <p:sp>
        <p:nvSpPr>
          <p:cNvPr id="6" name="Rectangle 6"/>
          <p:cNvSpPr>
            <a:spLocks noGrp="1" noChangeArrowheads="1"/>
          </p:cNvSpPr>
          <p:nvPr>
            <p:ph type="sldNum" sz="quarter" idx="12"/>
          </p:nvPr>
        </p:nvSpPr>
        <p:spPr>
          <a:ln/>
        </p:spPr>
        <p:txBody>
          <a:bodyPr/>
          <a:lstStyle>
            <a:lvl1pPr>
              <a:defRPr sz="1050"/>
            </a:lvl1pPr>
          </a:lstStyle>
          <a:p>
            <a:pPr>
              <a:defRPr/>
            </a:pPr>
            <a:fld id="{4453F413-A379-4AA4-A6AE-7C7FDF82C384}" type="slidenum">
              <a:rPr lang="en-US" smtClean="0"/>
              <a:pPr>
                <a:defRPr/>
              </a:pPr>
              <a:t>‹#›</a:t>
            </a:fld>
            <a:endParaRPr lang="en-US" dirty="0"/>
          </a:p>
        </p:txBody>
      </p:sp>
    </p:spTree>
    <p:extLst>
      <p:ext uri="{BB962C8B-B14F-4D97-AF65-F5344CB8AC3E}">
        <p14:creationId xmlns:p14="http://schemas.microsoft.com/office/powerpoint/2010/main" val="1432068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DAF097D-FD51-42BB-BF26-7FAFAC6D60B7}" type="slidenum">
              <a:rPr lang="en-US"/>
              <a:pPr>
                <a:defRPr/>
              </a:pPr>
              <a:t>‹#›</a:t>
            </a:fld>
            <a:endParaRPr lang="en-US"/>
          </a:p>
        </p:txBody>
      </p:sp>
    </p:spTree>
    <p:extLst>
      <p:ext uri="{BB962C8B-B14F-4D97-AF65-F5344CB8AC3E}">
        <p14:creationId xmlns:p14="http://schemas.microsoft.com/office/powerpoint/2010/main" val="1576491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B4B5463-1AC5-44D9-A7E0-25B4A933145A}" type="slidenum">
              <a:rPr lang="en-US"/>
              <a:pPr>
                <a:defRPr/>
              </a:pPr>
              <a:t>‹#›</a:t>
            </a:fld>
            <a:endParaRPr lang="en-US"/>
          </a:p>
        </p:txBody>
      </p:sp>
    </p:spTree>
    <p:extLst>
      <p:ext uri="{BB962C8B-B14F-4D97-AF65-F5344CB8AC3E}">
        <p14:creationId xmlns:p14="http://schemas.microsoft.com/office/powerpoint/2010/main" val="391360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CA6C543E-908C-43D6-A406-AFACB94C8388}" type="slidenum">
              <a:rPr lang="en-US"/>
              <a:pPr>
                <a:defRPr/>
              </a:pPr>
              <a:t>‹#›</a:t>
            </a:fld>
            <a:endParaRPr lang="en-US"/>
          </a:p>
        </p:txBody>
      </p:sp>
    </p:spTree>
    <p:extLst>
      <p:ext uri="{BB962C8B-B14F-4D97-AF65-F5344CB8AC3E}">
        <p14:creationId xmlns:p14="http://schemas.microsoft.com/office/powerpoint/2010/main" val="3279208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28BFF6DF-3303-4C48-854A-FA250DD79FB4}" type="slidenum">
              <a:rPr lang="en-US"/>
              <a:pPr>
                <a:defRPr/>
              </a:pPr>
              <a:t>‹#›</a:t>
            </a:fld>
            <a:endParaRPr lang="en-US"/>
          </a:p>
        </p:txBody>
      </p:sp>
    </p:spTree>
    <p:extLst>
      <p:ext uri="{BB962C8B-B14F-4D97-AF65-F5344CB8AC3E}">
        <p14:creationId xmlns:p14="http://schemas.microsoft.com/office/powerpoint/2010/main" val="2342102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1C3ADB1-AE50-4B45-8824-17FB8311405F}" type="slidenum">
              <a:rPr lang="en-US"/>
              <a:pPr>
                <a:defRPr/>
              </a:pPr>
              <a:t>‹#›</a:t>
            </a:fld>
            <a:endParaRPr lang="en-US"/>
          </a:p>
        </p:txBody>
      </p:sp>
    </p:spTree>
    <p:extLst>
      <p:ext uri="{BB962C8B-B14F-4D97-AF65-F5344CB8AC3E}">
        <p14:creationId xmlns:p14="http://schemas.microsoft.com/office/powerpoint/2010/main" val="3088223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atin typeface="Segoe UI Light" panose="020B0502040204020203" pitchFamily="34" charset="0"/>
              </a:defRPr>
            </a:lvl4pPr>
            <a:lvl5pPr>
              <a:defRPr sz="2000">
                <a:latin typeface="Segoe UI Light" panose="020B0502040204020203" pitchFamily="34" charset="0"/>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78FCE9E-789B-4FAD-AE65-1A54666FD9FC}" type="slidenum">
              <a:rPr lang="en-US"/>
              <a:pPr>
                <a:defRPr/>
              </a:pPr>
              <a:t>‹#›</a:t>
            </a:fld>
            <a:endParaRPr lang="en-US"/>
          </a:p>
        </p:txBody>
      </p:sp>
    </p:spTree>
    <p:extLst>
      <p:ext uri="{BB962C8B-B14F-4D97-AF65-F5344CB8AC3E}">
        <p14:creationId xmlns:p14="http://schemas.microsoft.com/office/powerpoint/2010/main" val="3057951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954E121-91E1-4C60-A5AB-A63ED2F86162}" type="slidenum">
              <a:rPr lang="en-US"/>
              <a:pPr>
                <a:defRPr/>
              </a:pPr>
              <a:t>‹#›</a:t>
            </a:fld>
            <a:endParaRPr lang="en-US"/>
          </a:p>
        </p:txBody>
      </p:sp>
    </p:spTree>
    <p:extLst>
      <p:ext uri="{BB962C8B-B14F-4D97-AF65-F5344CB8AC3E}">
        <p14:creationId xmlns:p14="http://schemas.microsoft.com/office/powerpoint/2010/main" val="3997973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BA1419"/>
        </a:solidFill>
        <a:effectLst/>
      </p:bgPr>
    </p:bg>
    <p:spTree>
      <p:nvGrpSpPr>
        <p:cNvPr id="1" name=""/>
        <p:cNvGrpSpPr/>
        <p:nvPr/>
      </p:nvGrpSpPr>
      <p:grpSpPr>
        <a:xfrm>
          <a:off x="0" y="0"/>
          <a:ext cx="0" cy="0"/>
          <a:chOff x="0" y="0"/>
          <a:chExt cx="0" cy="0"/>
        </a:xfrm>
      </p:grpSpPr>
      <p:sp>
        <p:nvSpPr>
          <p:cNvPr id="7" name="Rectangle 6"/>
          <p:cNvSpPr/>
          <p:nvPr/>
        </p:nvSpPr>
        <p:spPr>
          <a:xfrm>
            <a:off x="304800" y="328613"/>
            <a:ext cx="8532813" cy="6197600"/>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9" name="Rounded Rectangle 8"/>
          <p:cNvSpPr/>
          <p:nvPr/>
        </p:nvSpPr>
        <p:spPr>
          <a:xfrm>
            <a:off x="418596" y="435546"/>
            <a:ext cx="8306809" cy="6033870"/>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cxnSp>
        <p:nvCxnSpPr>
          <p:cNvPr id="1030" name="Straight Connector 7"/>
          <p:cNvCxnSpPr>
            <a:cxnSpLocks noChangeShapeType="1"/>
          </p:cNvCxnSpPr>
          <p:nvPr/>
        </p:nvCxnSpPr>
        <p:spPr bwMode="auto">
          <a:xfrm>
            <a:off x="533400" y="1447800"/>
            <a:ext cx="8077200" cy="1588"/>
          </a:xfrm>
          <a:prstGeom prst="line">
            <a:avLst/>
          </a:prstGeom>
          <a:noFill/>
          <a:ln w="57150" algn="ctr">
            <a:solidFill>
              <a:srgbClr val="BA1419"/>
            </a:solidFill>
            <a:round/>
            <a:headEnd/>
            <a:tailEnd/>
          </a:ln>
          <a:extLst>
            <a:ext uri="{909E8E84-426E-40dd-AFC4-6F175D3DCCD1}">
              <a14:hiddenFill xmlns:a14="http://schemas.microsoft.com/office/drawing/2010/main" xmlns="">
                <a:noFill/>
              </a14:hiddenFill>
            </a:ext>
          </a:extLst>
        </p:spPr>
      </p:cxnSp>
      <p:sp>
        <p:nvSpPr>
          <p:cNvPr id="149506" name="Rectangle 2"/>
          <p:cNvSpPr>
            <a:spLocks noGrp="1" noChangeArrowheads="1"/>
          </p:cNvSpPr>
          <p:nvPr>
            <p:ph type="title"/>
          </p:nvPr>
        </p:nvSpPr>
        <p:spPr bwMode="auto">
          <a:xfrm>
            <a:off x="457200" y="457200"/>
            <a:ext cx="8229600" cy="9144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dirty="0" smtClean="0"/>
              <a:t>Click to edit Master title style</a:t>
            </a:r>
          </a:p>
        </p:txBody>
      </p:sp>
      <p:sp>
        <p:nvSpPr>
          <p:cNvPr id="1032" name="Rectangle 3"/>
          <p:cNvSpPr>
            <a:spLocks noGrp="1" noChangeArrowheads="1"/>
          </p:cNvSpPr>
          <p:nvPr>
            <p:ph type="body" idx="1"/>
          </p:nvPr>
        </p:nvSpPr>
        <p:spPr bwMode="auto">
          <a:xfrm>
            <a:off x="457200" y="1524000"/>
            <a:ext cx="8229600" cy="495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14950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smtClean="0"/>
              <a:t>© 2014, John Wiley &amp; Sons, Inc.</a:t>
            </a:r>
            <a:endParaRPr lang="en-US" dirty="0"/>
          </a:p>
        </p:txBody>
      </p:sp>
      <p:sp>
        <p:nvSpPr>
          <p:cNvPr id="149509" name="Rectangle 5"/>
          <p:cNvSpPr>
            <a:spLocks noGrp="1" noChangeArrowheads="1"/>
          </p:cNvSpPr>
          <p:nvPr>
            <p:ph type="ftr" sz="quarter" idx="3"/>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smtClean="0"/>
              <a:t>Microsoft Official Academic Course, Microsoft Word 2013</a:t>
            </a:r>
            <a:endParaRPr lang="en-US" dirty="0"/>
          </a:p>
        </p:txBody>
      </p:sp>
      <p:sp>
        <p:nvSpPr>
          <p:cNvPr id="14951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 id="2147484063" r:id="rId13"/>
  </p:sldLayoutIdLst>
  <p:hf hdr="0"/>
  <p:txStyles>
    <p:titleStyle>
      <a:lvl1pPr algn="l" rtl="0" eaLnBrk="1" fontAlgn="base" hangingPunct="1">
        <a:spcBef>
          <a:spcPct val="0"/>
        </a:spcBef>
        <a:spcAft>
          <a:spcPct val="0"/>
        </a:spcAft>
        <a:defRPr sz="3200">
          <a:solidFill>
            <a:srgbClr val="BA1419"/>
          </a:solidFill>
          <a:effectLst>
            <a:outerShdw blurRad="38100" dist="38100" dir="2700000" algn="tl">
              <a:schemeClr val="bg1"/>
            </a:outerShdw>
          </a:effectLst>
          <a:latin typeface="Segoe UI Semibold" panose="020B0702040204020203" pitchFamily="34" charset="0"/>
          <a:ea typeface="+mj-ea"/>
          <a:cs typeface="+mj-cs"/>
        </a:defRPr>
      </a:lvl1pPr>
      <a:lvl2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2pPr>
      <a:lvl3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3pPr>
      <a:lvl4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4pPr>
      <a:lvl5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5pPr>
      <a:lvl6pPr marL="4572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6pPr>
      <a:lvl7pPr marL="9144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7pPr>
      <a:lvl8pPr marL="13716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8pPr>
      <a:lvl9pPr marL="18288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9pPr>
    </p:titleStyle>
    <p:bodyStyle>
      <a:lvl1pPr marL="342900" indent="-342900" algn="l" rtl="0" eaLnBrk="1" fontAlgn="base" hangingPunct="1">
        <a:spcBef>
          <a:spcPct val="20000"/>
        </a:spcBef>
        <a:spcAft>
          <a:spcPct val="0"/>
        </a:spcAft>
        <a:buClr>
          <a:srgbClr val="BA1419"/>
        </a:buClr>
        <a:buFont typeface="Arial"/>
        <a:buChar char="•"/>
        <a:defRPr sz="2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971550" indent="-514350" algn="l" rtl="0" eaLnBrk="1" fontAlgn="base" hangingPunct="1">
        <a:spcBef>
          <a:spcPct val="20000"/>
        </a:spcBef>
        <a:spcAft>
          <a:spcPct val="0"/>
        </a:spcAft>
        <a:buClr>
          <a:srgbClr val="BA1419"/>
        </a:buClr>
        <a:buFont typeface="+mj-lt"/>
        <a:buAutoNum type="arabicPeriod"/>
        <a:defRPr sz="2200">
          <a:solidFill>
            <a:schemeClr val="tx1"/>
          </a:solidFill>
          <a:latin typeface="Segoe UI Semilight" panose="020B0402040204020203" pitchFamily="34" charset="0"/>
          <a:cs typeface="Segoe UI Semilight" panose="020B0402040204020203" pitchFamily="34" charset="0"/>
        </a:defRPr>
      </a:lvl2pPr>
      <a:lvl3pPr marL="914400" indent="0" algn="l" rtl="0" eaLnBrk="1" fontAlgn="base" hangingPunct="1">
        <a:spcBef>
          <a:spcPct val="20000"/>
        </a:spcBef>
        <a:spcAft>
          <a:spcPct val="0"/>
        </a:spcAft>
        <a:buClr>
          <a:schemeClr val="tx1"/>
        </a:buClr>
        <a:buNone/>
        <a:defRPr sz="1400">
          <a:solidFill>
            <a:schemeClr val="tx1"/>
          </a:solidFill>
          <a:latin typeface="Segoe UI Light" panose="020B0502040204020203" pitchFamily="34" charset="0"/>
        </a:defRPr>
      </a:lvl3pPr>
      <a:lvl4pPr marL="1600200" indent="-228600" algn="l" rtl="0" eaLnBrk="1" fontAlgn="base" hangingPunct="1">
        <a:spcBef>
          <a:spcPct val="20000"/>
        </a:spcBef>
        <a:spcAft>
          <a:spcPct val="0"/>
        </a:spcAft>
        <a:buChar char="–"/>
        <a:defRPr sz="2000" b="1">
          <a:solidFill>
            <a:schemeClr val="tx1"/>
          </a:solidFill>
          <a:latin typeface="+mn-lt"/>
        </a:defRPr>
      </a:lvl4pPr>
      <a:lvl5pPr marL="2057400" indent="-228600" algn="l" rtl="0" eaLnBrk="1" fontAlgn="base" hangingPunct="1">
        <a:spcBef>
          <a:spcPct val="20000"/>
        </a:spcBef>
        <a:spcAft>
          <a:spcPct val="0"/>
        </a:spcAft>
        <a:buChar char="»"/>
        <a:defRPr sz="2000" b="1">
          <a:solidFill>
            <a:schemeClr val="tx1"/>
          </a:solidFill>
          <a:latin typeface="+mn-lt"/>
        </a:defRPr>
      </a:lvl5pPr>
      <a:lvl6pPr marL="2514600" indent="-228600" algn="l" rtl="0" eaLnBrk="1" fontAlgn="base" hangingPunct="1">
        <a:spcBef>
          <a:spcPct val="20000"/>
        </a:spcBef>
        <a:spcAft>
          <a:spcPct val="0"/>
        </a:spcAft>
        <a:buChar char="»"/>
        <a:defRPr sz="2000" b="1">
          <a:solidFill>
            <a:schemeClr val="tx1"/>
          </a:solidFill>
          <a:latin typeface="+mn-lt"/>
        </a:defRPr>
      </a:lvl6pPr>
      <a:lvl7pPr marL="2971800" indent="-228600" algn="l" rtl="0" eaLnBrk="1" fontAlgn="base" hangingPunct="1">
        <a:spcBef>
          <a:spcPct val="20000"/>
        </a:spcBef>
        <a:spcAft>
          <a:spcPct val="0"/>
        </a:spcAft>
        <a:buChar char="»"/>
        <a:defRPr sz="2000" b="1">
          <a:solidFill>
            <a:schemeClr val="tx1"/>
          </a:solidFill>
          <a:latin typeface="+mn-lt"/>
        </a:defRPr>
      </a:lvl7pPr>
      <a:lvl8pPr marL="3429000" indent="-228600" algn="l" rtl="0" eaLnBrk="1" fontAlgn="base" hangingPunct="1">
        <a:spcBef>
          <a:spcPct val="20000"/>
        </a:spcBef>
        <a:spcAft>
          <a:spcPct val="0"/>
        </a:spcAft>
        <a:buChar char="»"/>
        <a:defRPr sz="2000" b="1">
          <a:solidFill>
            <a:schemeClr val="tx1"/>
          </a:solidFill>
          <a:latin typeface="+mn-lt"/>
        </a:defRPr>
      </a:lvl8pPr>
      <a:lvl9pPr marL="3886200" indent="-228600" algn="l" rtl="0" eaLnBrk="1" fontAlgn="base" hangingPunct="1">
        <a:spcBef>
          <a:spcPct val="20000"/>
        </a:spcBef>
        <a:spcAft>
          <a:spcPct val="0"/>
        </a:spcAft>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0" y="1452563"/>
            <a:ext cx="9144000" cy="3043237"/>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9" name="Rounded Rectangle 8"/>
          <p:cNvSpPr/>
          <p:nvPr/>
        </p:nvSpPr>
        <p:spPr>
          <a:xfrm>
            <a:off x="418596" y="1528074"/>
            <a:ext cx="8306809" cy="2889482"/>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2" name="Title 1"/>
          <p:cNvSpPr>
            <a:spLocks noGrp="1"/>
          </p:cNvSpPr>
          <p:nvPr>
            <p:ph type="ctrTitle" idx="4294967295"/>
          </p:nvPr>
        </p:nvSpPr>
        <p:spPr>
          <a:xfrm>
            <a:off x="129381" y="3405753"/>
            <a:ext cx="8534400" cy="898525"/>
          </a:xfrm>
        </p:spPr>
        <p:txBody>
          <a:bodyPr lIns="45720" rIns="45720">
            <a:normAutofit/>
          </a:bodyPr>
          <a:lstStyle/>
          <a:p>
            <a:pPr algn="r" eaLnBrk="1" hangingPunct="1">
              <a:defRPr/>
            </a:pPr>
            <a:r>
              <a:rPr lang="en-US" sz="4200" dirty="0" smtClean="0">
                <a:effectLst>
                  <a:outerShdw algn="tl">
                    <a:srgbClr val="000000"/>
                  </a:outerShdw>
                </a:effectLst>
              </a:rPr>
              <a:t>Modify Tables and Fields</a:t>
            </a:r>
          </a:p>
        </p:txBody>
      </p:sp>
      <p:sp>
        <p:nvSpPr>
          <p:cNvPr id="2055" name="Subtitle 2"/>
          <p:cNvSpPr>
            <a:spLocks noGrp="1"/>
          </p:cNvSpPr>
          <p:nvPr>
            <p:ph type="body" idx="1"/>
          </p:nvPr>
        </p:nvSpPr>
        <p:spPr>
          <a:xfrm>
            <a:off x="304800" y="3124200"/>
            <a:ext cx="8305800" cy="457200"/>
          </a:xfrm>
        </p:spPr>
        <p:txBody>
          <a:bodyPr lIns="182880" tIns="0"/>
          <a:lstStyle/>
          <a:p>
            <a:pPr marL="36513" indent="0" algn="r" eaLnBrk="1" hangingPunct="1">
              <a:spcBef>
                <a:spcPct val="0"/>
              </a:spcBef>
              <a:buFontTx/>
              <a:buNone/>
            </a:pPr>
            <a:r>
              <a:rPr lang="en-US" sz="2800" dirty="0" smtClean="0">
                <a:solidFill>
                  <a:srgbClr val="BA1419"/>
                </a:solidFill>
              </a:rPr>
              <a:t>Lesson 4</a:t>
            </a:r>
          </a:p>
        </p:txBody>
      </p:sp>
      <p:sp>
        <p:nvSpPr>
          <p:cNvPr id="3" name="Date Placeholder 2"/>
          <p:cNvSpPr>
            <a:spLocks noGrp="1"/>
          </p:cNvSpPr>
          <p:nvPr>
            <p:ph type="dt" sz="half" idx="10"/>
          </p:nvPr>
        </p:nvSpPr>
        <p:spPr/>
        <p:txBody>
          <a:bodyPr/>
          <a:lstStyle/>
          <a:p>
            <a:pPr>
              <a:defRPr/>
            </a:pPr>
            <a:r>
              <a:rPr lang="en-US" dirty="0" smtClean="0">
                <a:solidFill>
                  <a:schemeClr val="bg1"/>
                </a:solidFill>
              </a:rPr>
              <a:t>© 2014, John Wiley &amp; Sons, Inc.</a:t>
            </a:r>
            <a:endParaRPr lang="en-US" dirty="0">
              <a:solidFill>
                <a:schemeClr val="bg1"/>
              </a:solidFill>
            </a:endParaRPr>
          </a:p>
        </p:txBody>
      </p:sp>
      <p:sp>
        <p:nvSpPr>
          <p:cNvPr id="4" name="Footer Placeholder 3"/>
          <p:cNvSpPr>
            <a:spLocks noGrp="1"/>
          </p:cNvSpPr>
          <p:nvPr>
            <p:ph type="ftr" sz="quarter" idx="11"/>
          </p:nvPr>
        </p:nvSpPr>
        <p:spPr/>
        <p:txBody>
          <a:bodyPr/>
          <a:lstStyle/>
          <a:p>
            <a:pPr>
              <a:defRPr/>
            </a:pPr>
            <a:r>
              <a:rPr lang="en-US" dirty="0" smtClean="0">
                <a:solidFill>
                  <a:schemeClr val="bg1"/>
                </a:solidFill>
              </a:rPr>
              <a:t>Microsoft Official Academic Course, Microsoft Word 2013</a:t>
            </a:r>
            <a:endParaRPr lang="en-US" dirty="0">
              <a:solidFill>
                <a:schemeClr val="bg1"/>
              </a:solidFill>
            </a:endParaRPr>
          </a:p>
        </p:txBody>
      </p:sp>
      <p:sp>
        <p:nvSpPr>
          <p:cNvPr id="5" name="Slide Number Placeholder 4"/>
          <p:cNvSpPr>
            <a:spLocks noGrp="1"/>
          </p:cNvSpPr>
          <p:nvPr>
            <p:ph type="sldNum" sz="quarter" idx="12"/>
          </p:nvPr>
        </p:nvSpPr>
        <p:spPr/>
        <p:txBody>
          <a:bodyPr/>
          <a:lstStyle/>
          <a:p>
            <a:pPr>
              <a:defRPr/>
            </a:pPr>
            <a:fld id="{4453F413-A379-4AA4-A6AE-7C7FDF82C384}" type="slidenum">
              <a:rPr lang="en-US" smtClean="0">
                <a:solidFill>
                  <a:schemeClr val="bg1"/>
                </a:solidFill>
              </a:rPr>
              <a:pPr>
                <a:defRPr/>
              </a:pPr>
              <a:t>1</a:t>
            </a:fld>
            <a:endParaRPr lang="en-US" dirty="0">
              <a:solidFill>
                <a:schemeClr val="bg1"/>
              </a:solidFill>
            </a:endParaRPr>
          </a:p>
        </p:txBody>
      </p:sp>
      <p:sp>
        <p:nvSpPr>
          <p:cNvPr id="10" name="Title 1"/>
          <p:cNvSpPr txBox="1">
            <a:spLocks/>
          </p:cNvSpPr>
          <p:nvPr/>
        </p:nvSpPr>
        <p:spPr>
          <a:xfrm>
            <a:off x="152400" y="1828800"/>
            <a:ext cx="8534400" cy="898525"/>
          </a:xfrm>
          <a:prstGeom prst="rect">
            <a:avLst/>
          </a:prstGeom>
        </p:spPr>
        <p:txBody>
          <a:bodyPr vert="horz" lIns="45720" tIns="45720" rIns="45720" bIns="45720" rtlCol="0" anchor="ctr">
            <a:normAutofit/>
          </a:bodyPr>
          <a:lstStyle>
            <a:lvl1pPr algn="l" defTabSz="685800" rtl="0" eaLnBrk="1" latinLnBrk="0" hangingPunct="1">
              <a:lnSpc>
                <a:spcPct val="90000"/>
              </a:lnSpc>
              <a:spcBef>
                <a:spcPct val="0"/>
              </a:spcBef>
              <a:buNone/>
              <a:defRPr sz="3300" kern="1200">
                <a:solidFill>
                  <a:srgbClr val="0000CC"/>
                </a:solidFill>
                <a:latin typeface="+mj-lt"/>
                <a:ea typeface="+mj-ea"/>
                <a:cs typeface="+mj-cs"/>
              </a:defRPr>
            </a:lvl1pPr>
          </a:lstStyle>
          <a:p>
            <a:pPr algn="ctr" fontAlgn="auto">
              <a:spcAft>
                <a:spcPts val="0"/>
              </a:spcAft>
              <a:defRPr/>
            </a:pPr>
            <a:r>
              <a:rPr lang="en-US" sz="4800" b="1" dirty="0" smtClean="0">
                <a:solidFill>
                  <a:srgbClr val="BA1419"/>
                </a:solidFill>
                <a:latin typeface="Segoe UI Semibold" panose="020B0702040204020203" pitchFamily="34" charset="0"/>
              </a:rPr>
              <a:t>Microsoft</a:t>
            </a:r>
            <a:r>
              <a:rPr lang="en-US" sz="4800" b="1" dirty="0" smtClean="0">
                <a:solidFill>
                  <a:srgbClr val="BA1419"/>
                </a:solidFill>
                <a:latin typeface="+mn-lt"/>
              </a:rPr>
              <a:t> </a:t>
            </a:r>
            <a:r>
              <a:rPr lang="en-US" sz="4800" b="1" dirty="0" smtClean="0">
                <a:solidFill>
                  <a:srgbClr val="FF0000"/>
                </a:solidFill>
                <a:latin typeface="+mn-lt"/>
              </a:rPr>
              <a:t>Access 2013</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Set a Field Property in Datasheet View and Design View</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USE</a:t>
            </a:r>
            <a:r>
              <a:rPr lang="en-US" sz="2000" b="0" i="0" u="none" strike="noStrike" baseline="0" smtClean="0">
                <a:latin typeface="Segoe"/>
                <a:ea typeface="ＭＳ ゴシック"/>
              </a:rPr>
              <a:t> the database that is open from the previous exercise.</a:t>
            </a:r>
          </a:p>
          <a:p>
            <a:pPr lvl="1" rtl="0"/>
            <a:r>
              <a:rPr lang="en-US" sz="2000" b="0" i="0" u="none" strike="noStrike" baseline="0" smtClean="0">
                <a:latin typeface="Segoe"/>
                <a:ea typeface="ＭＳ ゴシック"/>
              </a:rPr>
              <a:t>Double-click the </a:t>
            </a:r>
            <a:r>
              <a:rPr lang="en-US" sz="2000" b="1" i="0" u="none" strike="noStrike" baseline="0" smtClean="0">
                <a:latin typeface="Segoe"/>
                <a:ea typeface="ＭＳ ゴシック"/>
              </a:rPr>
              <a:t>Events</a:t>
            </a:r>
            <a:r>
              <a:rPr lang="en-US" sz="2000" b="0" i="0" u="none" strike="noStrike" baseline="0" smtClean="0">
                <a:latin typeface="Segoe"/>
                <a:ea typeface="ＭＳ ゴシック"/>
              </a:rPr>
              <a:t> table in the Navigation Pane to open the table in Datasheet view, if it is not already open.</a:t>
            </a:r>
          </a:p>
          <a:p>
            <a:pPr lvl="1" rtl="0"/>
            <a:r>
              <a:rPr lang="en-US" sz="2000" b="0" i="0" u="none" strike="noStrike" baseline="0" smtClean="0">
                <a:latin typeface="Segoe"/>
                <a:ea typeface="ＭＳ ゴシック"/>
              </a:rPr>
              <a:t>Click the </a:t>
            </a:r>
            <a:r>
              <a:rPr lang="en-US" sz="2000" b="1" i="0" u="none" strike="noStrike" baseline="0" smtClean="0">
                <a:latin typeface="Segoe"/>
                <a:ea typeface="ＭＳ ゴシック"/>
              </a:rPr>
              <a:t>Location</a:t>
            </a:r>
            <a:r>
              <a:rPr lang="en-US" sz="2000" b="0" i="0" u="none" strike="noStrike" baseline="0" smtClean="0">
                <a:latin typeface="Segoe"/>
                <a:ea typeface="ＭＳ ゴシック"/>
              </a:rPr>
              <a:t> column header to select that field.</a:t>
            </a:r>
          </a:p>
          <a:p>
            <a:pPr lvl="1" rtl="0"/>
            <a:r>
              <a:rPr lang="en-US" sz="2000" b="0" i="0" u="none" strike="noStrike" baseline="0" smtClean="0">
                <a:latin typeface="Segoe"/>
                <a:ea typeface="ＭＳ ゴシック"/>
              </a:rPr>
              <a:t>Click the </a:t>
            </a:r>
            <a:r>
              <a:rPr lang="en-US" sz="2000" b="1" i="0" u="none" strike="noStrike" baseline="0" smtClean="0">
                <a:latin typeface="Segoe"/>
                <a:ea typeface="ＭＳ ゴシック"/>
              </a:rPr>
              <a:t>Required</a:t>
            </a:r>
            <a:r>
              <a:rPr lang="en-US" sz="2000" b="0" i="0" u="none" strike="noStrike" baseline="0" smtClean="0">
                <a:latin typeface="Segoe"/>
                <a:ea typeface="ＭＳ ゴシック"/>
              </a:rPr>
              <a:t> check box in the Field Validation group on the Table Tools Fields contextual tab (below). This setting determines that a value must be entered in the Location field for all records in the table.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10</a:t>
            </a:fld>
            <a:endParaRPr lang="en-US" dirty="0"/>
          </a:p>
        </p:txBody>
      </p:sp>
      <p:pic>
        <p:nvPicPr>
          <p:cNvPr id="7" name="Picture 6" descr="040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4267201"/>
            <a:ext cx="8339667" cy="1864820"/>
          </a:xfrm>
          <a:prstGeom prst="rect">
            <a:avLst/>
          </a:prstGeom>
        </p:spPr>
      </p:pic>
    </p:spTree>
    <p:extLst>
      <p:ext uri="{BB962C8B-B14F-4D97-AF65-F5344CB8AC3E}">
        <p14:creationId xmlns:p14="http://schemas.microsoft.com/office/powerpoint/2010/main" val="3614588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Set a Field Property in Datasheet View and Design View</a:t>
            </a:r>
          </a:p>
        </p:txBody>
      </p:sp>
      <p:sp>
        <p:nvSpPr>
          <p:cNvPr id="3" name="Text Placeholder 2"/>
          <p:cNvSpPr>
            <a:spLocks noGrp="1"/>
          </p:cNvSpPr>
          <p:nvPr>
            <p:ph type="body" idx="1"/>
          </p:nvPr>
        </p:nvSpPr>
        <p:spPr/>
        <p:txBody>
          <a:bodyPr/>
          <a:lstStyle/>
          <a:p>
            <a:pPr lvl="1" rtl="0">
              <a:buFont typeface="+mj-lt"/>
              <a:buAutoNum type="arabicPeriod" startAt="4"/>
            </a:pPr>
            <a:r>
              <a:rPr lang="en-US" sz="2000" b="0" i="0" u="none" strike="noStrike" baseline="0" smtClean="0">
                <a:latin typeface="Segoe"/>
                <a:ea typeface="ＭＳ ゴシック"/>
              </a:rPr>
              <a:t>On the Home tab, in the Views group, click the bottom half of the </a:t>
            </a:r>
            <a:r>
              <a:rPr lang="en-US" sz="2000" b="1" i="0" u="none" strike="noStrike" baseline="0" smtClean="0">
                <a:latin typeface="Segoe"/>
                <a:ea typeface="ＭＳ ゴシック"/>
              </a:rPr>
              <a:t>View </a:t>
            </a:r>
            <a:r>
              <a:rPr lang="en-US" sz="2000" b="0" i="0" u="none" strike="noStrike" baseline="0" smtClean="0">
                <a:latin typeface="Segoe"/>
                <a:ea typeface="ＭＳ ゴシック"/>
              </a:rPr>
              <a:t>button and click </a:t>
            </a:r>
            <a:r>
              <a:rPr lang="en-US" sz="2000" b="1" i="0" u="none" strike="noStrike" baseline="0" smtClean="0">
                <a:latin typeface="Segoe"/>
                <a:ea typeface="ＭＳ ゴシック"/>
              </a:rPr>
              <a:t>Design View</a:t>
            </a:r>
            <a:r>
              <a:rPr lang="en-US" sz="2000" b="0" i="0" u="none" strike="noStrike" baseline="0" smtClean="0">
                <a:latin typeface="Times New Roman"/>
                <a:ea typeface="ＭＳ ゴシック"/>
              </a:rPr>
              <a:t>.</a:t>
            </a:r>
          </a:p>
          <a:p>
            <a:pPr lvl="1" rtl="0">
              <a:buAutoNum type="arabicPeriod" startAt="4"/>
            </a:pPr>
            <a:r>
              <a:rPr lang="en-US" sz="2000" b="0" i="0" u="none" strike="noStrike" baseline="0" smtClean="0">
                <a:latin typeface="Segoe"/>
                <a:ea typeface="ＭＳ ゴシック"/>
              </a:rPr>
              <a:t>In the Field Name column in the middle portion of the table design grid, click in the </a:t>
            </a:r>
            <a:r>
              <a:rPr lang="en-US" sz="2000" b="1" i="0" u="none" strike="noStrike" baseline="0" smtClean="0">
                <a:latin typeface="Segoe"/>
                <a:ea typeface="ＭＳ ゴシック"/>
              </a:rPr>
              <a:t>Location</a:t>
            </a:r>
            <a:r>
              <a:rPr lang="en-US" sz="2000" b="0" i="0" u="none" strike="noStrike" baseline="0" smtClean="0">
                <a:latin typeface="Segoe"/>
                <a:ea typeface="ＭＳ ゴシック"/>
              </a:rPr>
              <a:t> cell.</a:t>
            </a:r>
          </a:p>
          <a:p>
            <a:pPr lvl="1" rtl="0">
              <a:buAutoNum type="arabicPeriod" startAt="4"/>
            </a:pPr>
            <a:r>
              <a:rPr lang="en-US" sz="2000" b="0" i="0" u="none" strike="noStrike" baseline="0" smtClean="0">
                <a:latin typeface="Segoe"/>
                <a:ea typeface="ＭＳ ゴシック"/>
              </a:rPr>
              <a:t>In the Default Value row in the lower portion of the table design grid, click in the </a:t>
            </a:r>
            <a:r>
              <a:rPr lang="en-US" sz="2000" b="1" i="0" u="none" strike="noStrike" baseline="0" smtClean="0">
                <a:latin typeface="Segoe"/>
                <a:ea typeface="ＭＳ ゴシック"/>
              </a:rPr>
              <a:t>property box</a:t>
            </a:r>
            <a:r>
              <a:rPr lang="en-US" sz="2000" b="0" i="0" u="none" strike="noStrike" baseline="0" smtClean="0">
                <a:latin typeface="Segoe"/>
                <a:ea typeface="ＭＳ ゴシック"/>
              </a:rPr>
              <a:t> and key </a:t>
            </a:r>
            <a:r>
              <a:rPr lang="en-US" sz="2000" b="1" i="0" u="none" strike="noStrike" baseline="0" smtClean="0">
                <a:latin typeface="Segoe"/>
                <a:ea typeface="ＭＳ ゴシック"/>
              </a:rPr>
              <a:t>To Be Announced</a:t>
            </a:r>
            <a:r>
              <a:rPr lang="en-US" sz="2000" b="0" i="0" u="none" strike="noStrike" baseline="0" smtClean="0">
                <a:latin typeface="Segoe"/>
                <a:ea typeface="ＭＳ ゴシック"/>
              </a:rPr>
              <a:t> to specify a value that will be automatically entered in this field for new records.</a:t>
            </a:r>
          </a:p>
          <a:p>
            <a:pPr lvl="1">
              <a:buFont typeface="+mj-lt"/>
              <a:buAutoNum type="arabicPeriod" startAt="7"/>
            </a:pPr>
            <a:r>
              <a:rPr lang="en-US" sz="2000">
                <a:solidFill>
                  <a:srgbClr val="000000"/>
                </a:solidFill>
                <a:latin typeface="Segoe"/>
                <a:ea typeface="ＭＳ ゴシック"/>
              </a:rPr>
              <a:t>In the Field Name column in the upper portion of the table design grid, click in the </a:t>
            </a:r>
            <a:r>
              <a:rPr lang="en-US" sz="2000" b="1">
                <a:solidFill>
                  <a:srgbClr val="000000"/>
                </a:solidFill>
                <a:latin typeface="Segoe"/>
                <a:ea typeface="ＭＳ ゴシック"/>
              </a:rPr>
              <a:t>Title</a:t>
            </a:r>
            <a:r>
              <a:rPr lang="en-US" sz="2000">
                <a:solidFill>
                  <a:srgbClr val="000000"/>
                </a:solidFill>
                <a:latin typeface="Segoe"/>
                <a:ea typeface="ＭＳ ゴシック"/>
              </a:rPr>
              <a:t> cell.</a:t>
            </a:r>
          </a:p>
          <a:p>
            <a:pPr lvl="1">
              <a:buAutoNum type="arabicPeriod" startAt="7"/>
            </a:pPr>
            <a:r>
              <a:rPr lang="en-US" sz="2000">
                <a:solidFill>
                  <a:srgbClr val="000000"/>
                </a:solidFill>
                <a:latin typeface="Segoe"/>
                <a:ea typeface="ＭＳ ゴシック"/>
              </a:rPr>
              <a:t>In the Field Size row in the lower portion of the table design grid, select </a:t>
            </a:r>
            <a:r>
              <a:rPr lang="en-US" sz="2000" b="1">
                <a:solidFill>
                  <a:srgbClr val="000000"/>
                </a:solidFill>
                <a:latin typeface="Segoe"/>
                <a:ea typeface="ＭＳ ゴシック"/>
              </a:rPr>
              <a:t>150</a:t>
            </a:r>
            <a:r>
              <a:rPr lang="en-US" sz="2000">
                <a:solidFill>
                  <a:srgbClr val="000000"/>
                </a:solidFill>
                <a:latin typeface="Segoe"/>
                <a:ea typeface="ＭＳ ゴシック"/>
              </a:rPr>
              <a:t> in the property box and key </a:t>
            </a:r>
            <a:r>
              <a:rPr lang="en-US" sz="2000" b="1">
                <a:solidFill>
                  <a:srgbClr val="000000"/>
                </a:solidFill>
                <a:latin typeface="Segoe"/>
                <a:ea typeface="ＭＳ ゴシック"/>
              </a:rPr>
              <a:t>175</a:t>
            </a:r>
            <a:r>
              <a:rPr lang="en-US" sz="2000">
                <a:solidFill>
                  <a:srgbClr val="000000"/>
                </a:solidFill>
                <a:latin typeface="Segoe"/>
                <a:ea typeface="ＭＳ ゴシック"/>
              </a:rPr>
              <a:t> to change the maximum number of characters you can enter in the Title</a:t>
            </a:r>
            <a:r>
              <a:rPr lang="en-US" sz="2000" i="1">
                <a:solidFill>
                  <a:srgbClr val="000000"/>
                </a:solidFill>
                <a:latin typeface="Segoe"/>
                <a:ea typeface="ＭＳ ゴシック"/>
              </a:rPr>
              <a:t> </a:t>
            </a:r>
            <a:r>
              <a:rPr lang="en-US" sz="2000">
                <a:solidFill>
                  <a:srgbClr val="000000"/>
                </a:solidFill>
                <a:latin typeface="Segoe"/>
                <a:ea typeface="ＭＳ ゴシック"/>
              </a:rPr>
              <a:t>field.</a:t>
            </a:r>
          </a:p>
          <a:p>
            <a:pPr lvl="0"/>
            <a:r>
              <a:rPr lang="en-US" sz="2000" b="1">
                <a:solidFill>
                  <a:srgbClr val="000000"/>
                </a:solidFill>
                <a:latin typeface="Segoe"/>
                <a:ea typeface="ＭＳ ゴシック"/>
              </a:rPr>
              <a:t>PAUSE</a:t>
            </a:r>
            <a:r>
              <a:rPr lang="en-US" sz="2000" b="1">
                <a:solidFill>
                  <a:srgbClr val="000000"/>
                </a:solidFill>
                <a:latin typeface="ITC Officina Sans Bold"/>
                <a:ea typeface="ＭＳ ゴシック"/>
              </a:rPr>
              <a:t>. </a:t>
            </a:r>
            <a:r>
              <a:rPr lang="en-US" sz="2000" b="1">
                <a:solidFill>
                  <a:srgbClr val="000000"/>
                </a:solidFill>
                <a:latin typeface="Segoe"/>
                <a:ea typeface="ＭＳ ゴシック"/>
              </a:rPr>
              <a:t>LEAVE</a:t>
            </a:r>
            <a:r>
              <a:rPr lang="en-US" sz="2000">
                <a:solidFill>
                  <a:srgbClr val="000000"/>
                </a:solidFill>
                <a:latin typeface="Segoe"/>
                <a:ea typeface="ＭＳ ゴシック"/>
              </a:rPr>
              <a:t> the database open to use in the next exercise.</a:t>
            </a:r>
          </a:p>
          <a:p>
            <a:pPr lvl="1" rtl="0">
              <a:buAutoNum type="arabicPeriod" startAt="4"/>
            </a:pPr>
            <a:endParaRPr lang="en-US" sz="2000"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11</a:t>
            </a:fld>
            <a:endParaRPr lang="en-US" dirty="0"/>
          </a:p>
        </p:txBody>
      </p:sp>
    </p:spTree>
    <p:extLst>
      <p:ext uri="{BB962C8B-B14F-4D97-AF65-F5344CB8AC3E}">
        <p14:creationId xmlns:p14="http://schemas.microsoft.com/office/powerpoint/2010/main" val="3312863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Define Input Masks for Fields</a:t>
            </a:r>
          </a:p>
        </p:txBody>
      </p:sp>
      <p:sp>
        <p:nvSpPr>
          <p:cNvPr id="3" name="Text Placeholder 2"/>
          <p:cNvSpPr>
            <a:spLocks noGrp="1"/>
          </p:cNvSpPr>
          <p:nvPr>
            <p:ph type="body" idx="1"/>
          </p:nvPr>
        </p:nvSpPr>
        <p:spPr/>
        <p:txBody>
          <a:bodyPr/>
          <a:lstStyle/>
          <a:p>
            <a:pPr lvl="0" rtl="0"/>
            <a:r>
              <a:rPr lang="en-US" sz="2000" b="1" i="0" u="none" strike="noStrike" baseline="0" smtClean="0">
                <a:latin typeface="ITC Officina Sans Bold"/>
                <a:ea typeface="ＭＳ ゴシック"/>
              </a:rPr>
              <a:t>USE</a:t>
            </a:r>
            <a:r>
              <a:rPr lang="en-US" sz="2000" b="0" i="0" u="none" strike="noStrike" baseline="0" smtClean="0">
                <a:latin typeface="Segoe"/>
                <a:ea typeface="ＭＳ ゴシック"/>
              </a:rPr>
              <a:t> the database that is open from the previous exercise.</a:t>
            </a:r>
          </a:p>
          <a:p>
            <a:pPr lvl="1" rtl="0"/>
            <a:r>
              <a:rPr lang="en-US" sz="2000" b="0" i="0" u="none" strike="noStrike" baseline="0" smtClean="0">
                <a:latin typeface="Segoe"/>
                <a:ea typeface="ＭＳ ゴシック"/>
              </a:rPr>
              <a:t>In the Field Name column in the upper portion of the table design grid, click in the </a:t>
            </a:r>
            <a:r>
              <a:rPr lang="en-US" sz="2000" b="1" i="0" u="none" strike="noStrike" baseline="0" smtClean="0">
                <a:latin typeface="Segoe"/>
                <a:ea typeface="ＭＳ ゴシック"/>
              </a:rPr>
              <a:t>Start Date</a:t>
            </a:r>
            <a:r>
              <a:rPr lang="en-US" sz="2000" b="0" i="0" u="none" strike="noStrike" baseline="0" smtClean="0">
                <a:latin typeface="Segoe"/>
                <a:ea typeface="ＭＳ ゴシック"/>
              </a:rPr>
              <a:t> cell.</a:t>
            </a:r>
          </a:p>
          <a:p>
            <a:pPr lvl="1" rtl="0"/>
            <a:r>
              <a:rPr lang="en-US" sz="2000" b="0" i="0" u="none" strike="noStrike" baseline="0" smtClean="0">
                <a:latin typeface="Segoe"/>
                <a:ea typeface="ＭＳ ゴシック"/>
              </a:rPr>
              <a:t>Click the </a:t>
            </a:r>
            <a:r>
              <a:rPr lang="en-US" sz="2000" b="1" i="0" u="none" strike="noStrike" baseline="0" smtClean="0">
                <a:latin typeface="Segoe"/>
                <a:ea typeface="ＭＳ ゴシック"/>
              </a:rPr>
              <a:t>Input </a:t>
            </a:r>
            <a:br>
              <a:rPr lang="en-US" sz="2000" b="1" i="0" u="none" strike="noStrike" baseline="0" smtClean="0">
                <a:latin typeface="Segoe"/>
                <a:ea typeface="ＭＳ ゴシック"/>
              </a:rPr>
            </a:br>
            <a:r>
              <a:rPr lang="en-US" sz="2000" b="1" i="0" u="none" strike="noStrike" baseline="0" smtClean="0">
                <a:latin typeface="Segoe"/>
                <a:ea typeface="ＭＳ ゴシック"/>
              </a:rPr>
              <a:t>Mask</a:t>
            </a:r>
            <a:r>
              <a:rPr lang="en-US" sz="2000" b="0" i="0" u="none" strike="noStrike" baseline="0" smtClean="0">
                <a:latin typeface="Segoe"/>
                <a:ea typeface="ＭＳ ゴシック"/>
              </a:rPr>
              <a:t> property </a:t>
            </a:r>
            <a:br>
              <a:rPr lang="en-US" sz="2000" b="0" i="0" u="none" strike="noStrike" baseline="0" smtClean="0">
                <a:latin typeface="Segoe"/>
                <a:ea typeface="ＭＳ ゴシック"/>
              </a:rPr>
            </a:br>
            <a:r>
              <a:rPr lang="en-US" sz="2000" b="0" i="0" u="none" strike="noStrike" baseline="0" smtClean="0">
                <a:latin typeface="Segoe"/>
                <a:ea typeface="ＭＳ ゴシック"/>
              </a:rPr>
              <a:t>box in the lower </a:t>
            </a:r>
            <a:br>
              <a:rPr lang="en-US" sz="2000" b="0" i="0" u="none" strike="noStrike" baseline="0" smtClean="0">
                <a:latin typeface="Segoe"/>
                <a:ea typeface="ＭＳ ゴシック"/>
              </a:rPr>
            </a:br>
            <a:r>
              <a:rPr lang="en-US" sz="2000" b="0" i="0" u="none" strike="noStrike" baseline="0" smtClean="0">
                <a:latin typeface="Segoe"/>
                <a:ea typeface="ＭＳ ゴシック"/>
              </a:rPr>
              <a:t>portion of the </a:t>
            </a:r>
            <a:br>
              <a:rPr lang="en-US" sz="2000" b="0" i="0" u="none" strike="noStrike" baseline="0" smtClean="0">
                <a:latin typeface="Segoe"/>
                <a:ea typeface="ＭＳ ゴシック"/>
              </a:rPr>
            </a:br>
            <a:r>
              <a:rPr lang="en-US" sz="2000" b="0" i="0" u="none" strike="noStrike" baseline="0" smtClean="0">
                <a:latin typeface="Segoe"/>
                <a:ea typeface="ＭＳ ゴシック"/>
              </a:rPr>
              <a:t>table design </a:t>
            </a:r>
            <a:br>
              <a:rPr lang="en-US" sz="2000" b="0" i="0" u="none" strike="noStrike" baseline="0" smtClean="0">
                <a:latin typeface="Segoe"/>
                <a:ea typeface="ＭＳ ゴシック"/>
              </a:rPr>
            </a:br>
            <a:r>
              <a:rPr lang="en-US" sz="2000" b="0" i="0" u="none" strike="noStrike" baseline="0" smtClean="0">
                <a:latin typeface="Segoe"/>
                <a:ea typeface="ＭＳ ゴシック"/>
              </a:rPr>
              <a:t>grid to display </a:t>
            </a:r>
            <a:br>
              <a:rPr lang="en-US" sz="2000" b="0" i="0" u="none" strike="noStrike" baseline="0" smtClean="0">
                <a:latin typeface="Segoe"/>
                <a:ea typeface="ＭＳ ゴシック"/>
              </a:rPr>
            </a:br>
            <a:r>
              <a:rPr lang="en-US" sz="2000" b="0" i="0" u="none" strike="noStrike" baseline="0" smtClean="0">
                <a:latin typeface="Segoe"/>
                <a:ea typeface="ＭＳ ゴシック"/>
              </a:rPr>
              <a:t>the Input Mask </a:t>
            </a:r>
            <a:br>
              <a:rPr lang="en-US" sz="2000" b="0" i="0" u="none" strike="noStrike" baseline="0" smtClean="0">
                <a:latin typeface="Segoe"/>
                <a:ea typeface="ＭＳ ゴシック"/>
              </a:rPr>
            </a:br>
            <a:r>
              <a:rPr lang="en-US" sz="2000" b="0" i="0" u="none" strike="noStrike" baseline="0" smtClean="0">
                <a:latin typeface="Segoe"/>
                <a:ea typeface="ＭＳ ゴシック"/>
              </a:rPr>
              <a:t>Wizard button </a:t>
            </a:r>
            <a:br>
              <a:rPr lang="en-US" sz="2000" b="0" i="0" u="none" strike="noStrike" baseline="0" smtClean="0">
                <a:latin typeface="Segoe"/>
                <a:ea typeface="ＭＳ ゴシック"/>
              </a:rPr>
            </a:br>
            <a:r>
              <a:rPr lang="en-US" sz="2000" b="0" i="0" u="none" strike="noStrike" baseline="0" smtClean="0">
                <a:latin typeface="Segoe"/>
                <a:ea typeface="ＭＳ ゴシック"/>
              </a:rPr>
              <a:t>(...) on the far </a:t>
            </a:r>
            <a:br>
              <a:rPr lang="en-US" sz="2000" b="0" i="0" u="none" strike="noStrike" baseline="0" smtClean="0">
                <a:latin typeface="Segoe"/>
                <a:ea typeface="ＭＳ ゴシック"/>
              </a:rPr>
            </a:br>
            <a:r>
              <a:rPr lang="en-US" sz="2000" b="0" i="0" u="none" strike="noStrike" baseline="0" smtClean="0">
                <a:latin typeface="Segoe"/>
                <a:ea typeface="ＭＳ ゴシック"/>
              </a:rPr>
              <a:t>right of the cell </a:t>
            </a:r>
            <a:br>
              <a:rPr lang="en-US" sz="2000" b="0" i="0" u="none" strike="noStrike" baseline="0" smtClean="0">
                <a:latin typeface="Segoe"/>
                <a:ea typeface="ＭＳ ゴシック"/>
              </a:rPr>
            </a:br>
            <a:r>
              <a:rPr lang="en-US" sz="2000" b="0" i="0" u="none" strike="noStrike" baseline="0" smtClean="0">
                <a:latin typeface="Segoe"/>
                <a:ea typeface="ＭＳ ゴシック"/>
              </a:rPr>
              <a:t>(right).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12</a:t>
            </a:fld>
            <a:endParaRPr lang="en-US" dirty="0"/>
          </a:p>
        </p:txBody>
      </p:sp>
      <p:pic>
        <p:nvPicPr>
          <p:cNvPr id="7" name="Picture 6" descr="040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2590800"/>
            <a:ext cx="5088467" cy="3031205"/>
          </a:xfrm>
          <a:prstGeom prst="rect">
            <a:avLst/>
          </a:prstGeom>
        </p:spPr>
      </p:pic>
    </p:spTree>
    <p:extLst>
      <p:ext uri="{BB962C8B-B14F-4D97-AF65-F5344CB8AC3E}">
        <p14:creationId xmlns:p14="http://schemas.microsoft.com/office/powerpoint/2010/main" val="2975687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Define Input Masks for Fields</a:t>
            </a: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latin typeface="Segoe"/>
                <a:ea typeface="ＭＳ ゴシック"/>
              </a:rPr>
              <a:t>Click the </a:t>
            </a:r>
            <a:r>
              <a:rPr lang="en-US" b="1" i="0" u="none" strike="noStrike" baseline="0" smtClean="0">
                <a:latin typeface="Segoe"/>
                <a:ea typeface="ＭＳ ゴシック"/>
              </a:rPr>
              <a:t>Input Mask </a:t>
            </a:r>
            <a:br>
              <a:rPr lang="en-US" b="1" i="0" u="none" strike="noStrike" baseline="0" smtClean="0">
                <a:latin typeface="Segoe"/>
                <a:ea typeface="ＭＳ ゴシック"/>
              </a:rPr>
            </a:br>
            <a:r>
              <a:rPr lang="en-US" b="1" i="0" u="none" strike="noStrike" baseline="0" smtClean="0">
                <a:latin typeface="Segoe"/>
                <a:ea typeface="ＭＳ ゴシック"/>
              </a:rPr>
              <a:t>Wizard </a:t>
            </a:r>
            <a:r>
              <a:rPr lang="en-US" b="0" i="0" u="none" strike="noStrike" baseline="0" smtClean="0">
                <a:latin typeface="Segoe"/>
                <a:ea typeface="ＭＳ ゴシック"/>
              </a:rPr>
              <a:t>button. A message </a:t>
            </a:r>
            <a:br>
              <a:rPr lang="en-US" b="0" i="0" u="none" strike="noStrike" baseline="0" smtClean="0">
                <a:latin typeface="Segoe"/>
                <a:ea typeface="ＭＳ ゴシック"/>
              </a:rPr>
            </a:br>
            <a:r>
              <a:rPr lang="en-US" b="0" i="0" u="none" strike="noStrike" baseline="0" smtClean="0">
                <a:latin typeface="Segoe"/>
                <a:ea typeface="ＭＳ ゴシック"/>
              </a:rPr>
              <a:t>box appears asking if you </a:t>
            </a:r>
            <a:br>
              <a:rPr lang="en-US" b="0" i="0" u="none" strike="noStrike" baseline="0" smtClean="0">
                <a:latin typeface="Segoe"/>
                <a:ea typeface="ＭＳ ゴシック"/>
              </a:rPr>
            </a:br>
            <a:r>
              <a:rPr lang="en-US" b="0" i="0" u="none" strike="noStrike" baseline="0" smtClean="0">
                <a:latin typeface="Segoe"/>
                <a:ea typeface="ＭＳ ゴシック"/>
              </a:rPr>
              <a:t>want to save the table now.</a:t>
            </a:r>
          </a:p>
          <a:p>
            <a:pPr lvl="1" rtl="0">
              <a:buAutoNum type="arabicPeriod" startAt="3"/>
            </a:pPr>
            <a:r>
              <a:rPr lang="en-US" b="0" i="0" u="none" strike="noStrike" baseline="0" smtClean="0">
                <a:latin typeface="Segoe"/>
                <a:ea typeface="ＭＳ ゴシック"/>
              </a:rPr>
              <a:t>Click </a:t>
            </a:r>
            <a:r>
              <a:rPr lang="en-US" b="1" i="0" u="none" strike="noStrike" baseline="0" smtClean="0">
                <a:latin typeface="Segoe"/>
                <a:ea typeface="ＭＳ ゴシック"/>
              </a:rPr>
              <a:t>Yes </a:t>
            </a:r>
            <a:r>
              <a:rPr lang="en-US" b="0" i="0" u="none" strike="noStrike" baseline="0" smtClean="0">
                <a:latin typeface="Segoe"/>
                <a:ea typeface="ＭＳ ゴシック"/>
              </a:rPr>
              <a:t>to close the </a:t>
            </a:r>
            <a:br>
              <a:rPr lang="en-US" b="0" i="0" u="none" strike="noStrike" baseline="0" smtClean="0">
                <a:latin typeface="Segoe"/>
                <a:ea typeface="ＭＳ ゴシック"/>
              </a:rPr>
            </a:br>
            <a:r>
              <a:rPr lang="en-US" b="0" i="0" u="none" strike="noStrike" baseline="0" smtClean="0">
                <a:latin typeface="Segoe"/>
                <a:ea typeface="ＭＳ ゴシック"/>
              </a:rPr>
              <a:t>message box and display </a:t>
            </a:r>
            <a:br>
              <a:rPr lang="en-US" b="0" i="0" u="none" strike="noStrike" baseline="0" smtClean="0">
                <a:latin typeface="Segoe"/>
                <a:ea typeface="ＭＳ ゴシック"/>
              </a:rPr>
            </a:br>
            <a:r>
              <a:rPr lang="en-US" b="0" i="0" u="none" strike="noStrike" baseline="0" smtClean="0">
                <a:latin typeface="Segoe"/>
                <a:ea typeface="ＭＳ ゴシック"/>
              </a:rPr>
              <a:t>the Input Mask Wizard </a:t>
            </a:r>
            <a:br>
              <a:rPr lang="en-US" b="0" i="0" u="none" strike="noStrike" baseline="0" smtClean="0">
                <a:latin typeface="Segoe"/>
                <a:ea typeface="ＭＳ ゴシック"/>
              </a:rPr>
            </a:br>
            <a:r>
              <a:rPr lang="en-US" b="0" i="0" u="none" strike="noStrike" baseline="0" smtClean="0">
                <a:latin typeface="Segoe"/>
                <a:ea typeface="ＭＳ ゴシック"/>
              </a:rPr>
              <a:t>(right).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13</a:t>
            </a:fld>
            <a:endParaRPr lang="en-US" dirty="0"/>
          </a:p>
        </p:txBody>
      </p:sp>
      <p:pic>
        <p:nvPicPr>
          <p:cNvPr id="7" name="Picture 6" descr="04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5400" y="1651000"/>
            <a:ext cx="3581400" cy="3125731"/>
          </a:xfrm>
          <a:prstGeom prst="rect">
            <a:avLst/>
          </a:prstGeom>
        </p:spPr>
      </p:pic>
    </p:spTree>
    <p:extLst>
      <p:ext uri="{BB962C8B-B14F-4D97-AF65-F5344CB8AC3E}">
        <p14:creationId xmlns:p14="http://schemas.microsoft.com/office/powerpoint/2010/main" val="24180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Define Input Masks for Fields</a:t>
            </a: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latin typeface="Segoe"/>
                <a:ea typeface="ＭＳ ゴシック"/>
              </a:rPr>
              <a:t>Click </a:t>
            </a:r>
            <a:r>
              <a:rPr lang="en-US" b="1" i="0" u="none" strike="noStrike" baseline="0" smtClean="0">
                <a:latin typeface="Segoe"/>
                <a:ea typeface="ＭＳ ゴシック"/>
              </a:rPr>
              <a:t>Medium Date</a:t>
            </a:r>
            <a:r>
              <a:rPr lang="en-US" b="0" i="0" u="none" strike="noStrike" baseline="0" smtClean="0">
                <a:latin typeface="Segoe"/>
                <a:ea typeface="ＭＳ ゴシック"/>
              </a:rPr>
              <a:t>, to select the DD-MON</a:t>
            </a:r>
            <a:r>
              <a:rPr lang="en-US" b="0" i="0" u="none" strike="noStrike" baseline="0" smtClean="0">
                <a:latin typeface="Times New Roman"/>
                <a:ea typeface="ＭＳ ゴシック"/>
              </a:rPr>
              <a:t>-</a:t>
            </a:r>
            <a:r>
              <a:rPr lang="en-US" b="0" i="0" u="none" strike="noStrike" baseline="0" smtClean="0">
                <a:latin typeface="Segoe"/>
                <a:ea typeface="ＭＳ ゴシック"/>
              </a:rPr>
              <a:t>YR</a:t>
            </a:r>
            <a:r>
              <a:rPr lang="en-US" b="0" i="1" u="none" strike="noStrike" baseline="0" smtClean="0">
                <a:latin typeface="Segoe"/>
                <a:ea typeface="ＭＳ ゴシック"/>
              </a:rPr>
              <a:t> </a:t>
            </a:r>
            <a:r>
              <a:rPr lang="en-US" b="0" i="0" u="none" strike="noStrike" baseline="0" smtClean="0">
                <a:latin typeface="Segoe"/>
                <a:ea typeface="ＭＳ ゴシック"/>
              </a:rPr>
              <a:t>date format, and then click </a:t>
            </a:r>
            <a:r>
              <a:rPr lang="en-US" b="1" i="0" u="none" strike="noStrike" baseline="0" smtClean="0">
                <a:latin typeface="Segoe"/>
                <a:ea typeface="ＭＳ ゴシック"/>
              </a:rPr>
              <a:t>Next &gt;</a:t>
            </a:r>
            <a:r>
              <a:rPr lang="en-US" b="0" i="0" u="none" strike="noStrike" baseline="0" smtClean="0">
                <a:latin typeface="Segoe"/>
                <a:ea typeface="ＭＳ ゴシック"/>
              </a:rPr>
              <a:t>. The next screen in the Input Mask Wizard appears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14</a:t>
            </a:fld>
            <a:endParaRPr lang="en-US" dirty="0"/>
          </a:p>
        </p:txBody>
      </p:sp>
      <p:pic>
        <p:nvPicPr>
          <p:cNvPr id="7" name="Picture 6" descr="04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070" y="2819400"/>
            <a:ext cx="5173394" cy="3139274"/>
          </a:xfrm>
          <a:prstGeom prst="rect">
            <a:avLst/>
          </a:prstGeom>
        </p:spPr>
      </p:pic>
    </p:spTree>
    <p:extLst>
      <p:ext uri="{BB962C8B-B14F-4D97-AF65-F5344CB8AC3E}">
        <p14:creationId xmlns:p14="http://schemas.microsoft.com/office/powerpoint/2010/main" val="4281610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BA141A"/>
                </a:solidFill>
                <a:latin typeface="Segoe"/>
                <a:ea typeface="ＭＳ ゴシック"/>
              </a:rPr>
              <a:t>Step by Step: Define Input Masks for Fields</a:t>
            </a:r>
            <a:endParaRPr lang="en-US"/>
          </a:p>
        </p:txBody>
      </p:sp>
      <p:sp>
        <p:nvSpPr>
          <p:cNvPr id="3" name="Content Placeholder 2"/>
          <p:cNvSpPr>
            <a:spLocks noGrp="1"/>
          </p:cNvSpPr>
          <p:nvPr>
            <p:ph idx="1"/>
          </p:nvPr>
        </p:nvSpPr>
        <p:spPr/>
        <p:txBody>
          <a:bodyPr/>
          <a:lstStyle/>
          <a:p>
            <a:pPr marL="457200" lvl="1" indent="-457200">
              <a:buClr>
                <a:srgbClr val="800000"/>
              </a:buClr>
              <a:buFont typeface="+mj-lt"/>
              <a:buAutoNum type="arabicPeriod" startAt="6"/>
            </a:pPr>
            <a:r>
              <a:rPr lang="en-US">
                <a:latin typeface="Segoe"/>
                <a:ea typeface="ＭＳ ゴシック"/>
              </a:rPr>
              <a:t>Click </a:t>
            </a:r>
            <a:r>
              <a:rPr lang="en-US" b="1">
                <a:latin typeface="Segoe"/>
                <a:ea typeface="ＭＳ ゴシック"/>
              </a:rPr>
              <a:t>Next</a:t>
            </a:r>
            <a:r>
              <a:rPr lang="en-US">
                <a:latin typeface="Segoe"/>
                <a:ea typeface="ＭＳ ゴシック"/>
              </a:rPr>
              <a:t> to accept the </a:t>
            </a:r>
            <a:br>
              <a:rPr lang="en-US">
                <a:latin typeface="Segoe"/>
                <a:ea typeface="ＭＳ ゴシック"/>
              </a:rPr>
            </a:br>
            <a:r>
              <a:rPr lang="en-US">
                <a:latin typeface="Segoe"/>
                <a:ea typeface="ＭＳ ゴシック"/>
              </a:rPr>
              <a:t>default settings in this </a:t>
            </a:r>
            <a:br>
              <a:rPr lang="en-US">
                <a:latin typeface="Segoe"/>
                <a:ea typeface="ＭＳ ゴシック"/>
              </a:rPr>
            </a:br>
            <a:r>
              <a:rPr lang="en-US">
                <a:latin typeface="Segoe"/>
                <a:ea typeface="ＭＳ ゴシック"/>
              </a:rPr>
              <a:t>screen and display the </a:t>
            </a:r>
            <a:br>
              <a:rPr lang="en-US">
                <a:latin typeface="Segoe"/>
                <a:ea typeface="ＭＳ ゴシック"/>
              </a:rPr>
            </a:br>
            <a:r>
              <a:rPr lang="en-US">
                <a:latin typeface="Segoe"/>
                <a:ea typeface="ＭＳ ゴシック"/>
              </a:rPr>
              <a:t>final Input Mask Wizard </a:t>
            </a:r>
            <a:br>
              <a:rPr lang="en-US">
                <a:latin typeface="Segoe"/>
                <a:ea typeface="ＭＳ ゴシック"/>
              </a:rPr>
            </a:br>
            <a:r>
              <a:rPr lang="en-US">
                <a:latin typeface="Segoe"/>
                <a:ea typeface="ＭＳ ゴシック"/>
              </a:rPr>
              <a:t>screen (right).</a:t>
            </a:r>
          </a:p>
          <a:p>
            <a:endParaRPr lang="en-US"/>
          </a:p>
        </p:txBody>
      </p:sp>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15</a:t>
            </a:fld>
            <a:endParaRPr lang="en-US" dirty="0"/>
          </a:p>
        </p:txBody>
      </p:sp>
      <p:pic>
        <p:nvPicPr>
          <p:cNvPr id="7" name="Picture 6" descr="04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1600200"/>
            <a:ext cx="4334933" cy="3831771"/>
          </a:xfrm>
          <a:prstGeom prst="rect">
            <a:avLst/>
          </a:prstGeom>
        </p:spPr>
      </p:pic>
    </p:spTree>
    <p:extLst>
      <p:ext uri="{BB962C8B-B14F-4D97-AF65-F5344CB8AC3E}">
        <p14:creationId xmlns:p14="http://schemas.microsoft.com/office/powerpoint/2010/main" val="1804890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Define Input Masks for Fields</a:t>
            </a:r>
          </a:p>
        </p:txBody>
      </p:sp>
      <p:sp>
        <p:nvSpPr>
          <p:cNvPr id="3" name="Text Placeholder 2"/>
          <p:cNvSpPr>
            <a:spLocks noGrp="1"/>
          </p:cNvSpPr>
          <p:nvPr>
            <p:ph type="body" idx="1"/>
          </p:nvPr>
        </p:nvSpPr>
        <p:spPr/>
        <p:txBody>
          <a:bodyPr/>
          <a:lstStyle/>
          <a:p>
            <a:pPr lvl="1" rtl="0">
              <a:buFont typeface="+mj-lt"/>
              <a:buAutoNum type="arabicPeriod" startAt="7"/>
            </a:pPr>
            <a:r>
              <a:rPr lang="en-US" b="0" i="0" u="none" strike="noStrike" baseline="0" smtClean="0">
                <a:solidFill>
                  <a:srgbClr val="000000"/>
                </a:solidFill>
                <a:latin typeface="Segoe"/>
                <a:ea typeface="ＭＳ ゴシック"/>
              </a:rPr>
              <a:t>Click </a:t>
            </a:r>
            <a:r>
              <a:rPr lang="en-US" b="1" i="0" u="none" strike="noStrike" baseline="0" smtClean="0">
                <a:solidFill>
                  <a:srgbClr val="000000"/>
                </a:solidFill>
                <a:latin typeface="Segoe"/>
                <a:ea typeface="Calibri"/>
              </a:rPr>
              <a:t>Finish</a:t>
            </a:r>
            <a:r>
              <a:rPr lang="en-US" b="0" i="0" u="none" strike="noStrike" baseline="0" smtClean="0">
                <a:solidFill>
                  <a:srgbClr val="000000"/>
                </a:solidFill>
                <a:latin typeface="Segoe"/>
                <a:ea typeface="ＭＳ ゴシック"/>
              </a:rPr>
              <a:t>. The input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mask appears in the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Input Mask row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(right).</a:t>
            </a:r>
          </a:p>
          <a:p>
            <a:pPr lvl="0" rtl="0"/>
            <a:r>
              <a:rPr lang="en-US" b="1" i="0" u="none" strike="noStrike" baseline="0" smtClean="0">
                <a:solidFill>
                  <a:srgbClr val="000000"/>
                </a:solidFill>
                <a:latin typeface="Segoe"/>
                <a:ea typeface="ＭＳ ゴシック"/>
              </a:rPr>
              <a:t>PAUSE</a:t>
            </a:r>
            <a:r>
              <a:rPr lang="en-US" b="1" i="0" u="none" strike="noStrike" baseline="0" smtClean="0">
                <a:solidFill>
                  <a:srgbClr val="000000"/>
                </a:solidFill>
                <a:latin typeface="ITC Officina Sans Bold"/>
                <a:ea typeface="ＭＳ ゴシック"/>
              </a:rPr>
              <a:t>. </a:t>
            </a:r>
            <a:r>
              <a:rPr lang="en-US" b="1" i="0" u="none" strike="noStrike" baseline="0" smtClean="0">
                <a:solidFill>
                  <a:srgbClr val="000000"/>
                </a:solidFill>
                <a:latin typeface="Segoe"/>
                <a:ea typeface="ＭＳ ゴシック"/>
              </a:rPr>
              <a:t>LEAVE</a:t>
            </a:r>
            <a:r>
              <a:rPr lang="en-US" b="0" i="0" u="none" strike="noStrike" baseline="0" smtClean="0">
                <a:solidFill>
                  <a:srgbClr val="000000"/>
                </a:solidFill>
                <a:latin typeface="Segoe"/>
                <a:ea typeface="ＭＳ ゴシック"/>
              </a:rPr>
              <a:t> the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database open to use in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16</a:t>
            </a:fld>
            <a:endParaRPr lang="en-US" dirty="0"/>
          </a:p>
        </p:txBody>
      </p:sp>
      <p:pic>
        <p:nvPicPr>
          <p:cNvPr id="7" name="Picture 6" descr="04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9642" y="1600200"/>
            <a:ext cx="4186358" cy="4275667"/>
          </a:xfrm>
          <a:prstGeom prst="rect">
            <a:avLst/>
          </a:prstGeom>
        </p:spPr>
      </p:pic>
    </p:spTree>
    <p:extLst>
      <p:ext uri="{BB962C8B-B14F-4D97-AF65-F5344CB8AC3E}">
        <p14:creationId xmlns:p14="http://schemas.microsoft.com/office/powerpoint/2010/main" val="1456432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Allow Zero Length</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database that is open from the previous exercise.</a:t>
            </a:r>
          </a:p>
          <a:p>
            <a:pPr lvl="1" rtl="0"/>
            <a:r>
              <a:rPr lang="en-US" b="0" i="0" u="none" strike="noStrike" baseline="0" smtClean="0">
                <a:latin typeface="Segoe"/>
                <a:ea typeface="ＭＳ ゴシック"/>
              </a:rPr>
              <a:t>In the Field Name column in the upper portion of the table design grid, click in the </a:t>
            </a:r>
            <a:r>
              <a:rPr lang="en-US" b="1" i="0" u="none" strike="noStrike" baseline="0" smtClean="0">
                <a:latin typeface="Segoe"/>
                <a:ea typeface="ＭＳ ゴシック"/>
              </a:rPr>
              <a:t>Description</a:t>
            </a:r>
            <a:r>
              <a:rPr lang="en-US" b="0" i="0" u="none" strike="noStrike" baseline="0" smtClean="0">
                <a:latin typeface="Segoe"/>
                <a:ea typeface="ＭＳ ゴシック"/>
              </a:rPr>
              <a:t> cell.</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Allow Zero Length</a:t>
            </a:r>
            <a:r>
              <a:rPr lang="en-US" b="0" i="0" u="none" strike="noStrike" baseline="0" smtClean="0">
                <a:latin typeface="Segoe"/>
                <a:ea typeface="ＭＳ ゴシック"/>
              </a:rPr>
              <a:t> property box in the lower portion of the table design grid to display the down arrow on the far right of the cell.</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17</a:t>
            </a:fld>
            <a:endParaRPr lang="en-US" dirty="0"/>
          </a:p>
        </p:txBody>
      </p:sp>
    </p:spTree>
    <p:extLst>
      <p:ext uri="{BB962C8B-B14F-4D97-AF65-F5344CB8AC3E}">
        <p14:creationId xmlns:p14="http://schemas.microsoft.com/office/powerpoint/2010/main" val="18653262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Allow Zero Length</a:t>
            </a: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latin typeface="Segoe"/>
                <a:ea typeface="ＭＳ ゴシック"/>
              </a:rPr>
              <a:t>Click the</a:t>
            </a:r>
            <a:r>
              <a:rPr lang="en-US" b="1" i="0" u="none" strike="noStrike" baseline="0" smtClean="0">
                <a:latin typeface="Segoe"/>
                <a:ea typeface="ＭＳ ゴシック"/>
              </a:rPr>
              <a:t> down arrow</a:t>
            </a:r>
            <a:r>
              <a:rPr lang="en-US" b="0" i="0" u="none" strike="noStrike" baseline="0" smtClean="0">
                <a:latin typeface="Segoe"/>
                <a:ea typeface="ＭＳ ゴシック"/>
              </a:rPr>
              <a:t> to display the menu (below).</a:t>
            </a:r>
          </a:p>
          <a:p>
            <a:pPr lvl="1" rtl="0">
              <a:buAutoNum type="arabicPeriod" startAt="3"/>
            </a:pPr>
            <a:r>
              <a:rPr lang="en-US" b="0" i="0" u="none" strike="noStrike" baseline="0" smtClean="0">
                <a:latin typeface="Segoe"/>
                <a:ea typeface="ＭＳ ゴシック"/>
              </a:rPr>
              <a:t>Click </a:t>
            </a:r>
            <a:r>
              <a:rPr lang="en-US" b="1" i="0" u="none" strike="noStrike" baseline="0" smtClean="0">
                <a:latin typeface="Segoe"/>
                <a:ea typeface="ＭＳ ゴシック"/>
              </a:rPr>
              <a:t>Yes</a:t>
            </a:r>
            <a:r>
              <a:rPr lang="en-US" b="0" i="0" u="none" strike="noStrike" baseline="0" smtClean="0">
                <a:latin typeface="Times New Roman"/>
                <a:ea typeface="ＭＳ ゴシック"/>
              </a:rPr>
              <a:t>.</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database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18</a:t>
            </a:fld>
            <a:endParaRPr lang="en-US" dirty="0"/>
          </a:p>
        </p:txBody>
      </p:sp>
      <p:pic>
        <p:nvPicPr>
          <p:cNvPr id="7" name="Picture 6" descr="041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2743200"/>
            <a:ext cx="6121400" cy="3491884"/>
          </a:xfrm>
          <a:prstGeom prst="rect">
            <a:avLst/>
          </a:prstGeom>
        </p:spPr>
      </p:pic>
    </p:spTree>
    <p:extLst>
      <p:ext uri="{BB962C8B-B14F-4D97-AF65-F5344CB8AC3E}">
        <p14:creationId xmlns:p14="http://schemas.microsoft.com/office/powerpoint/2010/main" val="1650043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Set Data Validation Rules</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USE</a:t>
            </a:r>
            <a:r>
              <a:rPr lang="en-US" sz="2000" b="0" i="0" u="none" strike="noStrike" baseline="0" smtClean="0">
                <a:latin typeface="Segoe"/>
                <a:ea typeface="ＭＳ ゴシック"/>
              </a:rPr>
              <a:t> the database that is open from the previous exercise.</a:t>
            </a:r>
          </a:p>
          <a:p>
            <a:pPr lvl="1" rtl="0"/>
            <a:r>
              <a:rPr lang="en-US" sz="2000" b="0" i="0" u="none" strike="noStrike" baseline="0" smtClean="0">
                <a:latin typeface="Segoe"/>
                <a:ea typeface="ＭＳ ゴシック"/>
              </a:rPr>
              <a:t>In the Field Name column in the upper portion of the table design grid, click the </a:t>
            </a:r>
            <a:r>
              <a:rPr lang="en-US" sz="2000" b="1" i="0" u="none" strike="noStrike" baseline="0" smtClean="0">
                <a:latin typeface="Segoe"/>
                <a:ea typeface="ＭＳ ゴシック"/>
              </a:rPr>
              <a:t>End Date</a:t>
            </a:r>
            <a:r>
              <a:rPr lang="en-US" sz="2000" b="0" i="0" u="none" strike="noStrike" baseline="0" smtClean="0">
                <a:latin typeface="Segoe"/>
                <a:ea typeface="ＭＳ ゴシック"/>
              </a:rPr>
              <a:t> cell.</a:t>
            </a:r>
          </a:p>
          <a:p>
            <a:pPr lvl="1" rtl="0"/>
            <a:r>
              <a:rPr lang="en-US" sz="2000" b="0" i="0" u="none" strike="noStrike" baseline="0" smtClean="0">
                <a:latin typeface="Segoe"/>
                <a:ea typeface="ＭＳ ゴシック"/>
              </a:rPr>
              <a:t>Click the </a:t>
            </a:r>
            <a:r>
              <a:rPr lang="en-US" sz="2000" b="1" i="0" u="none" strike="noStrike" baseline="0" smtClean="0">
                <a:latin typeface="Segoe"/>
                <a:ea typeface="ＭＳ ゴシック"/>
              </a:rPr>
              <a:t>Validation Rule</a:t>
            </a:r>
            <a:r>
              <a:rPr lang="en-US" sz="2000" b="0" i="0" u="none" strike="noStrike" baseline="0" smtClean="0">
                <a:latin typeface="Segoe"/>
                <a:ea typeface="ＭＳ ゴシック"/>
              </a:rPr>
              <a:t> property box in the lower portion of the table </a:t>
            </a:r>
            <a:br>
              <a:rPr lang="en-US" sz="2000" b="0" i="0" u="none" strike="noStrike" baseline="0" smtClean="0">
                <a:latin typeface="Segoe"/>
                <a:ea typeface="ＭＳ ゴシック"/>
              </a:rPr>
            </a:br>
            <a:r>
              <a:rPr lang="en-US" sz="2000" b="0" i="0" u="none" strike="noStrike" baseline="0" smtClean="0">
                <a:latin typeface="Segoe"/>
                <a:ea typeface="ＭＳ ゴシック"/>
              </a:rPr>
              <a:t>design grid </a:t>
            </a:r>
            <a:br>
              <a:rPr lang="en-US" sz="2000" b="0" i="0" u="none" strike="noStrike" baseline="0" smtClean="0">
                <a:latin typeface="Segoe"/>
                <a:ea typeface="ＭＳ ゴシック"/>
              </a:rPr>
            </a:br>
            <a:r>
              <a:rPr lang="en-US" sz="2000" b="0" i="0" u="none" strike="noStrike" baseline="0" smtClean="0">
                <a:latin typeface="Segoe"/>
                <a:ea typeface="ＭＳ ゴシック"/>
              </a:rPr>
              <a:t>to display </a:t>
            </a:r>
            <a:br>
              <a:rPr lang="en-US" sz="2000" b="0" i="0" u="none" strike="noStrike" baseline="0" smtClean="0">
                <a:latin typeface="Segoe"/>
                <a:ea typeface="ＭＳ ゴシック"/>
              </a:rPr>
            </a:br>
            <a:r>
              <a:rPr lang="en-US" sz="2000" b="0" i="0" u="none" strike="noStrike" baseline="0" smtClean="0">
                <a:latin typeface="Segoe"/>
                <a:ea typeface="ＭＳ ゴシック"/>
              </a:rPr>
              <a:t>the Ex-</a:t>
            </a:r>
            <a:br>
              <a:rPr lang="en-US" sz="2000" b="0" i="0" u="none" strike="noStrike" baseline="0" smtClean="0">
                <a:latin typeface="Segoe"/>
                <a:ea typeface="ＭＳ ゴシック"/>
              </a:rPr>
            </a:br>
            <a:r>
              <a:rPr lang="en-US" sz="2000" b="0" i="0" u="none" strike="noStrike" baseline="0" smtClean="0">
                <a:latin typeface="Segoe"/>
                <a:ea typeface="ＭＳ ゴシック"/>
              </a:rPr>
              <a:t>pression </a:t>
            </a:r>
            <a:br>
              <a:rPr lang="en-US" sz="2000" b="0" i="0" u="none" strike="noStrike" baseline="0" smtClean="0">
                <a:latin typeface="Segoe"/>
                <a:ea typeface="ＭＳ ゴシック"/>
              </a:rPr>
            </a:br>
            <a:r>
              <a:rPr lang="en-US" sz="2000" b="0" i="0" u="none" strike="noStrike" baseline="0" smtClean="0">
                <a:latin typeface="Segoe"/>
                <a:ea typeface="ＭＳ ゴシック"/>
              </a:rPr>
              <a:t>Builder </a:t>
            </a:r>
            <a:br>
              <a:rPr lang="en-US" sz="2000" b="0" i="0" u="none" strike="noStrike" baseline="0" smtClean="0">
                <a:latin typeface="Segoe"/>
                <a:ea typeface="ＭＳ ゴシック"/>
              </a:rPr>
            </a:br>
            <a:r>
              <a:rPr lang="en-US" sz="2000" b="0" i="0" u="none" strike="noStrike" baseline="0" smtClean="0">
                <a:latin typeface="Segoe"/>
                <a:ea typeface="ＭＳ ゴシック"/>
              </a:rPr>
              <a:t>button (...) </a:t>
            </a:r>
            <a:br>
              <a:rPr lang="en-US" sz="2000" b="0" i="0" u="none" strike="noStrike" baseline="0" smtClean="0">
                <a:latin typeface="Segoe"/>
                <a:ea typeface="ＭＳ ゴシック"/>
              </a:rPr>
            </a:br>
            <a:r>
              <a:rPr lang="en-US" sz="2000" b="0" i="0" u="none" strike="noStrike" baseline="0" smtClean="0">
                <a:latin typeface="Segoe"/>
                <a:ea typeface="ＭＳ ゴシック"/>
              </a:rPr>
              <a:t>on the far </a:t>
            </a:r>
            <a:br>
              <a:rPr lang="en-US" sz="2000" b="0" i="0" u="none" strike="noStrike" baseline="0" smtClean="0">
                <a:latin typeface="Segoe"/>
                <a:ea typeface="ＭＳ ゴシック"/>
              </a:rPr>
            </a:br>
            <a:r>
              <a:rPr lang="en-US" sz="2000" b="0" i="0" u="none" strike="noStrike" baseline="0" smtClean="0">
                <a:latin typeface="Segoe"/>
                <a:ea typeface="ＭＳ ゴシック"/>
              </a:rPr>
              <a:t>right of the </a:t>
            </a:r>
            <a:br>
              <a:rPr lang="en-US" sz="2000" b="0" i="0" u="none" strike="noStrike" baseline="0" smtClean="0">
                <a:latin typeface="Segoe"/>
                <a:ea typeface="ＭＳ ゴシック"/>
              </a:rPr>
            </a:br>
            <a:r>
              <a:rPr lang="en-US" sz="2000" b="0" i="0" u="none" strike="noStrike" baseline="0" smtClean="0">
                <a:latin typeface="Segoe"/>
                <a:ea typeface="ＭＳ ゴシック"/>
              </a:rPr>
              <a:t>cell (right).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19</a:t>
            </a:fld>
            <a:endParaRPr lang="en-US" dirty="0"/>
          </a:p>
        </p:txBody>
      </p:sp>
      <p:pic>
        <p:nvPicPr>
          <p:cNvPr id="7" name="Picture 6" descr="04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3334" y="3030361"/>
            <a:ext cx="5664200" cy="2989439"/>
          </a:xfrm>
          <a:prstGeom prst="rect">
            <a:avLst/>
          </a:prstGeom>
        </p:spPr>
      </p:pic>
    </p:spTree>
    <p:extLst>
      <p:ext uri="{BB962C8B-B14F-4D97-AF65-F5344CB8AC3E}">
        <p14:creationId xmlns:p14="http://schemas.microsoft.com/office/powerpoint/2010/main" val="16984267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Objectives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a:t>
            </a:fld>
            <a:endParaRPr lang="en-US" dirty="0"/>
          </a:p>
        </p:txBody>
      </p:sp>
      <p:pic>
        <p:nvPicPr>
          <p:cNvPr id="7" name="Picture 6" descr="0400.png"/>
          <p:cNvPicPr>
            <a:picLocks noChangeAspect="1"/>
          </p:cNvPicPr>
          <p:nvPr/>
        </p:nvPicPr>
        <p:blipFill rotWithShape="1">
          <a:blip r:embed="rId2">
            <a:extLst>
              <a:ext uri="{28A0092B-C50C-407E-A947-70E740481C1C}">
                <a14:useLocalDpi xmlns:a14="http://schemas.microsoft.com/office/drawing/2010/main" val="0"/>
              </a:ext>
            </a:extLst>
          </a:blip>
          <a:srcRect r="11944"/>
          <a:stretch/>
        </p:blipFill>
        <p:spPr>
          <a:xfrm>
            <a:off x="533400" y="1600200"/>
            <a:ext cx="8051800" cy="2740857"/>
          </a:xfrm>
          <a:prstGeom prst="rect">
            <a:avLst/>
          </a:prstGeom>
        </p:spPr>
      </p:pic>
    </p:spTree>
    <p:extLst>
      <p:ext uri="{BB962C8B-B14F-4D97-AF65-F5344CB8AC3E}">
        <p14:creationId xmlns:p14="http://schemas.microsoft.com/office/powerpoint/2010/main" val="187576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Set Data Validation Rules</a:t>
            </a: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latin typeface="Segoe"/>
                <a:ea typeface="ＭＳ ゴシック"/>
              </a:rPr>
              <a:t>Click the </a:t>
            </a:r>
            <a:r>
              <a:rPr lang="en-US" b="1" i="0" u="none" strike="noStrike" baseline="0" smtClean="0">
                <a:latin typeface="Segoe"/>
                <a:ea typeface="ＭＳ ゴシック"/>
              </a:rPr>
              <a:t>Expression </a:t>
            </a:r>
            <a:br>
              <a:rPr lang="en-US" b="1" i="0" u="none" strike="noStrike" baseline="0" smtClean="0">
                <a:latin typeface="Segoe"/>
                <a:ea typeface="ＭＳ ゴシック"/>
              </a:rPr>
            </a:br>
            <a:r>
              <a:rPr lang="en-US" b="1" i="0" u="none" strike="noStrike" baseline="0" smtClean="0">
                <a:latin typeface="Segoe"/>
                <a:ea typeface="ＭＳ ゴシック"/>
              </a:rPr>
              <a:t>Builder </a:t>
            </a:r>
            <a:r>
              <a:rPr lang="en-US" b="0" i="0" u="none" strike="noStrike" baseline="0" smtClean="0">
                <a:latin typeface="Segoe"/>
                <a:ea typeface="ＭＳ ゴシック"/>
              </a:rPr>
              <a:t>button to </a:t>
            </a:r>
            <a:br>
              <a:rPr lang="en-US" b="0" i="0" u="none" strike="noStrike" baseline="0" smtClean="0">
                <a:latin typeface="Segoe"/>
                <a:ea typeface="ＭＳ ゴシック"/>
              </a:rPr>
            </a:br>
            <a:r>
              <a:rPr lang="en-US" b="0" i="0" u="none" strike="noStrike" baseline="0" smtClean="0">
                <a:latin typeface="Segoe"/>
                <a:ea typeface="ＭＳ ゴシック"/>
              </a:rPr>
              <a:t>display the Expression </a:t>
            </a:r>
            <a:br>
              <a:rPr lang="en-US" b="0" i="0" u="none" strike="noStrike" baseline="0" smtClean="0">
                <a:latin typeface="Segoe"/>
                <a:ea typeface="ＭＳ ゴシック"/>
              </a:rPr>
            </a:br>
            <a:r>
              <a:rPr lang="en-US" b="0" i="0" u="none" strike="noStrike" baseline="0" smtClean="0">
                <a:latin typeface="Segoe"/>
                <a:ea typeface="ＭＳ ゴシック"/>
              </a:rPr>
              <a:t>Builder dialog box </a:t>
            </a:r>
            <a:br>
              <a:rPr lang="en-US" b="0" i="0" u="none" strike="noStrike" baseline="0" smtClean="0">
                <a:latin typeface="Segoe"/>
                <a:ea typeface="ＭＳ ゴシック"/>
              </a:rPr>
            </a:br>
            <a:r>
              <a:rPr lang="en-US" b="0" i="0" u="none" strike="noStrike" baseline="0" smtClean="0">
                <a:latin typeface="Segoe"/>
                <a:ea typeface="ＭＳ ゴシック"/>
              </a:rPr>
              <a:t>(right).</a:t>
            </a:r>
          </a:p>
          <a:p>
            <a:pPr lvl="1" rtl="0">
              <a:buAutoNum type="arabicPeriod" startAt="3"/>
            </a:pPr>
            <a:r>
              <a:rPr lang="en-US" b="0" i="0" u="none" strike="noStrike" baseline="0" smtClean="0">
                <a:latin typeface="Segoe"/>
                <a:ea typeface="ＭＳ ゴシック"/>
              </a:rPr>
              <a:t>Select the number </a:t>
            </a:r>
            <a:br>
              <a:rPr lang="en-US" b="0" i="0" u="none" strike="noStrike" baseline="0" smtClean="0">
                <a:latin typeface="Segoe"/>
                <a:ea typeface="ＭＳ ゴシック"/>
              </a:rPr>
            </a:br>
            <a:r>
              <a:rPr lang="en-US" b="1" i="0" u="none" strike="noStrike" baseline="0" smtClean="0">
                <a:latin typeface="Segoe"/>
                <a:ea typeface="ＭＳ ゴシック"/>
              </a:rPr>
              <a:t>1900</a:t>
            </a:r>
            <a:r>
              <a:rPr lang="en-US" b="0" i="0" u="none" strike="noStrike" baseline="0" smtClean="0">
                <a:latin typeface="Segoe"/>
                <a:ea typeface="ＭＳ ゴシック"/>
              </a:rPr>
              <a:t> and replace it </a:t>
            </a:r>
            <a:br>
              <a:rPr lang="en-US" b="0" i="0" u="none" strike="noStrike" baseline="0" smtClean="0">
                <a:latin typeface="Segoe"/>
                <a:ea typeface="ＭＳ ゴシック"/>
              </a:rPr>
            </a:br>
            <a:r>
              <a:rPr lang="en-US" b="0" i="0" u="none" strike="noStrike" baseline="0" smtClean="0">
                <a:latin typeface="Segoe"/>
                <a:ea typeface="ＭＳ ゴシック"/>
              </a:rPr>
              <a:t>by keying </a:t>
            </a:r>
            <a:r>
              <a:rPr lang="en-US" b="1" i="0" u="none" strike="noStrike" baseline="0" smtClean="0">
                <a:latin typeface="Segoe"/>
                <a:ea typeface="ＭＳ ゴシック"/>
              </a:rPr>
              <a:t>2014</a:t>
            </a:r>
            <a:r>
              <a:rPr lang="en-US" b="0" i="0" u="none" strike="noStrike" baseline="0" smtClean="0">
                <a:latin typeface="Times New Roman"/>
                <a:ea typeface="ＭＳ ゴシック"/>
              </a:rPr>
              <a:t>.</a:t>
            </a:r>
          </a:p>
          <a:p>
            <a:pPr lvl="1" rtl="0">
              <a:buAutoNum type="arabicPeriod" startAt="3"/>
            </a:pPr>
            <a:r>
              <a:rPr lang="en-US" b="0" i="0" u="none" strike="noStrike" baseline="0" smtClean="0">
                <a:latin typeface="Segoe"/>
                <a:ea typeface="ＭＳ ゴシック"/>
              </a:rPr>
              <a:t>Click </a:t>
            </a:r>
            <a:r>
              <a:rPr lang="en-US" b="1" i="0" u="none" strike="noStrike" baseline="0" smtClean="0">
                <a:latin typeface="Segoe"/>
                <a:ea typeface="ＭＳ ゴシック"/>
              </a:rPr>
              <a:t>OK</a:t>
            </a:r>
            <a:r>
              <a:rPr lang="en-US" b="0" i="0" u="none" strike="noStrike" baseline="0" smtClean="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20</a:t>
            </a:fld>
            <a:endParaRPr lang="en-US" dirty="0"/>
          </a:p>
        </p:txBody>
      </p:sp>
      <p:pic>
        <p:nvPicPr>
          <p:cNvPr id="7" name="Picture 6" descr="04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3409" y="1600200"/>
            <a:ext cx="4340324" cy="3691467"/>
          </a:xfrm>
          <a:prstGeom prst="rect">
            <a:avLst/>
          </a:prstGeom>
        </p:spPr>
      </p:pic>
    </p:spTree>
    <p:extLst>
      <p:ext uri="{BB962C8B-B14F-4D97-AF65-F5344CB8AC3E}">
        <p14:creationId xmlns:p14="http://schemas.microsoft.com/office/powerpoint/2010/main" val="2838936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Set Data Validation Rules</a:t>
            </a:r>
          </a:p>
        </p:txBody>
      </p:sp>
      <p:sp>
        <p:nvSpPr>
          <p:cNvPr id="3" name="Text Placeholder 2"/>
          <p:cNvSpPr>
            <a:spLocks noGrp="1"/>
          </p:cNvSpPr>
          <p:nvPr>
            <p:ph type="body" idx="1"/>
          </p:nvPr>
        </p:nvSpPr>
        <p:spPr/>
        <p:txBody>
          <a:bodyPr/>
          <a:lstStyle/>
          <a:p>
            <a:pPr lvl="1" rtl="0">
              <a:buFont typeface="+mj-lt"/>
              <a:buAutoNum type="arabicPeriod" startAt="6"/>
            </a:pPr>
            <a:r>
              <a:rPr lang="en-US" sz="2000" b="0" i="0" u="none" strike="noStrike" baseline="0" smtClean="0">
                <a:latin typeface="Segoe"/>
                <a:ea typeface="ＭＳ ゴシック"/>
              </a:rPr>
              <a:t>Click the </a:t>
            </a:r>
            <a:r>
              <a:rPr lang="en-US" sz="2000" b="1" i="0" u="none" strike="noStrike" baseline="0" smtClean="0">
                <a:latin typeface="Segoe"/>
                <a:ea typeface="ＭＳ ゴシック"/>
              </a:rPr>
              <a:t>Validation Text</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0" i="0" u="none" strike="noStrike" baseline="0" smtClean="0">
                <a:latin typeface="Segoe"/>
                <a:ea typeface="ＭＳ ゴシック"/>
              </a:rPr>
              <a:t>property box in the lower </a:t>
            </a:r>
            <a:br>
              <a:rPr lang="en-US" sz="2000" b="0" i="0" u="none" strike="noStrike" baseline="0" smtClean="0">
                <a:latin typeface="Segoe"/>
                <a:ea typeface="ＭＳ ゴシック"/>
              </a:rPr>
            </a:br>
            <a:r>
              <a:rPr lang="en-US" sz="2000" b="0" i="0" u="none" strike="noStrike" baseline="0" smtClean="0">
                <a:latin typeface="Segoe"/>
                <a:ea typeface="ＭＳ ゴシック"/>
              </a:rPr>
              <a:t>portion of the table design </a:t>
            </a:r>
            <a:br>
              <a:rPr lang="en-US" sz="2000" b="0" i="0" u="none" strike="noStrike" baseline="0" smtClean="0">
                <a:latin typeface="Segoe"/>
                <a:ea typeface="ＭＳ ゴシック"/>
              </a:rPr>
            </a:br>
            <a:r>
              <a:rPr lang="en-US" sz="2000" b="0" i="0" u="none" strike="noStrike" baseline="0" smtClean="0">
                <a:latin typeface="Segoe"/>
                <a:ea typeface="ＭＳ ゴシック"/>
              </a:rPr>
              <a:t>grid.</a:t>
            </a:r>
          </a:p>
          <a:p>
            <a:pPr lvl="1" rtl="0">
              <a:buAutoNum type="arabicPeriod" startAt="6"/>
            </a:pPr>
            <a:r>
              <a:rPr lang="en-US" sz="2000" b="0" i="0" u="none" strike="noStrike" baseline="0" smtClean="0">
                <a:latin typeface="Segoe"/>
                <a:ea typeface="ＭＳ ゴシック"/>
              </a:rPr>
              <a:t>Select the number </a:t>
            </a:r>
            <a:r>
              <a:rPr lang="en-US" sz="2000" b="1" i="0" u="none" strike="noStrike" baseline="0" smtClean="0">
                <a:latin typeface="Segoe"/>
                <a:ea typeface="ＭＳ ゴシック"/>
              </a:rPr>
              <a:t>1900</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0" i="0" u="none" strike="noStrike" baseline="0" smtClean="0">
                <a:latin typeface="Segoe"/>
                <a:ea typeface="ＭＳ ゴシック"/>
              </a:rPr>
              <a:t>and replace it by keying </a:t>
            </a:r>
            <a:br>
              <a:rPr lang="en-US" sz="2000" b="0" i="0" u="none" strike="noStrike" baseline="0" smtClean="0">
                <a:latin typeface="Segoe"/>
                <a:ea typeface="ＭＳ ゴシック"/>
              </a:rPr>
            </a:br>
            <a:r>
              <a:rPr lang="en-US" sz="2000" b="1" i="0" u="none" strike="noStrike" baseline="0" smtClean="0">
                <a:latin typeface="Segoe"/>
                <a:ea typeface="ＭＳ ゴシック"/>
              </a:rPr>
              <a:t>2014</a:t>
            </a:r>
            <a:r>
              <a:rPr lang="en-US" sz="2000" b="0" i="0" u="none" strike="noStrike" baseline="0" smtClean="0">
                <a:latin typeface="Segoe"/>
                <a:ea typeface="ＭＳ ゴシック"/>
              </a:rPr>
              <a:t>. The property boxes </a:t>
            </a:r>
            <a:br>
              <a:rPr lang="en-US" sz="2000" b="0" i="0" u="none" strike="noStrike" baseline="0" smtClean="0">
                <a:latin typeface="Segoe"/>
                <a:ea typeface="ＭＳ ゴシック"/>
              </a:rPr>
            </a:br>
            <a:r>
              <a:rPr lang="en-US" sz="2000" b="0" i="0" u="none" strike="noStrike" baseline="0" smtClean="0">
                <a:latin typeface="Segoe"/>
                <a:ea typeface="ＭＳ ゴシック"/>
              </a:rPr>
              <a:t>should look like those </a:t>
            </a:r>
            <a:br>
              <a:rPr lang="en-US" sz="2000" b="0" i="0" u="none" strike="noStrike" baseline="0" smtClean="0">
                <a:latin typeface="Segoe"/>
                <a:ea typeface="ＭＳ ゴシック"/>
              </a:rPr>
            </a:br>
            <a:r>
              <a:rPr lang="en-US" sz="2000" b="0" i="0" u="none" strike="noStrike" baseline="0" smtClean="0">
                <a:latin typeface="Segoe"/>
                <a:ea typeface="ＭＳ ゴシック"/>
              </a:rPr>
              <a:t>shown at right.</a:t>
            </a:r>
          </a:p>
          <a:p>
            <a:pPr lvl="0" rtl="0"/>
            <a:r>
              <a:rPr lang="en-US" sz="2000" b="1" i="0" u="none" strike="noStrike" baseline="0" smtClean="0">
                <a:latin typeface="Segoe"/>
                <a:ea typeface="ＭＳ ゴシック"/>
              </a:rPr>
              <a:t>PAUSE. LEAVE</a:t>
            </a:r>
            <a:r>
              <a:rPr lang="en-US" sz="2000" b="0" i="0" u="none" strike="noStrike" baseline="0" smtClean="0">
                <a:latin typeface="Segoe"/>
                <a:ea typeface="ＭＳ ゴシック"/>
              </a:rPr>
              <a:t> the database </a:t>
            </a:r>
            <a:br>
              <a:rPr lang="en-US" sz="2000" b="0" i="0" u="none" strike="noStrike" baseline="0" smtClean="0">
                <a:latin typeface="Segoe"/>
                <a:ea typeface="ＭＳ ゴシック"/>
              </a:rPr>
            </a:br>
            <a:r>
              <a:rPr lang="en-US" sz="2000" b="0" i="0" u="none" strike="noStrike" baseline="0" smtClean="0">
                <a:latin typeface="Segoe"/>
                <a:ea typeface="ＭＳ ゴシック"/>
              </a:rPr>
              <a:t>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21</a:t>
            </a:fld>
            <a:endParaRPr lang="en-US" dirty="0"/>
          </a:p>
        </p:txBody>
      </p:sp>
      <p:pic>
        <p:nvPicPr>
          <p:cNvPr id="7" name="Picture 6" descr="04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600200"/>
            <a:ext cx="4035775" cy="4428067"/>
          </a:xfrm>
          <a:prstGeom prst="rect">
            <a:avLst/>
          </a:prstGeom>
        </p:spPr>
      </p:pic>
    </p:spTree>
    <p:extLst>
      <p:ext uri="{BB962C8B-B14F-4D97-AF65-F5344CB8AC3E}">
        <p14:creationId xmlns:p14="http://schemas.microsoft.com/office/powerpoint/2010/main" val="20434450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Enter Captions</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database that is open from the previous exercise.</a:t>
            </a:r>
          </a:p>
          <a:p>
            <a:pPr lvl="1" rtl="0"/>
            <a:r>
              <a:rPr lang="en-US" b="0" i="0" u="none" strike="noStrike" baseline="0" smtClean="0">
                <a:latin typeface="Segoe"/>
                <a:ea typeface="ＭＳ ゴシック"/>
              </a:rPr>
              <a:t>In the Field Name column in the upper portion of the table design grid, click the </a:t>
            </a:r>
            <a:r>
              <a:rPr lang="en-US" b="1" i="0" u="none" strike="noStrike" baseline="0" smtClean="0">
                <a:latin typeface="Segoe"/>
                <a:ea typeface="ＭＳ ゴシック"/>
              </a:rPr>
              <a:t>Location </a:t>
            </a:r>
            <a:r>
              <a:rPr lang="en-US" b="0" i="0" u="none" strike="noStrike" baseline="0" smtClean="0">
                <a:latin typeface="Segoe"/>
                <a:ea typeface="ＭＳ ゴシック"/>
              </a:rPr>
              <a:t>cell.</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Caption</a:t>
            </a:r>
            <a:r>
              <a:rPr lang="en-US" b="0" i="0" u="none" strike="noStrike" baseline="0" smtClean="0">
                <a:latin typeface="Segoe"/>
                <a:ea typeface="ＭＳ ゴシック"/>
              </a:rPr>
              <a:t> property box in the lower portion of the table design grid.</a:t>
            </a:r>
          </a:p>
          <a:p>
            <a:pPr lvl="1" rtl="0"/>
            <a:r>
              <a:rPr lang="en-US" b="0" i="0" u="none" strike="noStrike" baseline="0" smtClean="0">
                <a:latin typeface="Segoe"/>
                <a:ea typeface="ＭＳ ゴシック"/>
              </a:rPr>
              <a:t>Key </a:t>
            </a:r>
            <a:r>
              <a:rPr lang="en-US" b="1" i="0" u="none" strike="noStrike" baseline="0" smtClean="0">
                <a:latin typeface="Segoe"/>
                <a:ea typeface="ＭＳ ゴシック"/>
              </a:rPr>
              <a:t>Venue</a:t>
            </a:r>
            <a:r>
              <a:rPr lang="en-US" b="0" i="0" u="none" strike="noStrike" baseline="0" smtClean="0">
                <a:latin typeface="Times New Roman"/>
                <a:ea typeface="ＭＳ ゴシック"/>
              </a:rPr>
              <a:t>.</a:t>
            </a:r>
            <a:r>
              <a:rPr lang="en-US" b="1" i="0" u="none" strike="noStrike" baseline="0" smtClean="0">
                <a:latin typeface="Segoe"/>
                <a:ea typeface="ＭＳ ゴシック"/>
              </a:rPr>
              <a:t> </a:t>
            </a:r>
            <a:r>
              <a:rPr lang="en-US" b="0" i="0" u="none" strike="noStrike" baseline="0" smtClean="0">
                <a:latin typeface="Segoe"/>
                <a:ea typeface="ＭＳ ゴシック"/>
              </a:rPr>
              <a:t>The caption property has now been set to </a:t>
            </a:r>
            <a:r>
              <a:rPr lang="en-US" b="0" i="1" u="none" strike="noStrike" baseline="0" smtClean="0">
                <a:latin typeface="Segoe"/>
                <a:ea typeface="ＭＳ ゴシック"/>
              </a:rPr>
              <a:t>Venue</a:t>
            </a:r>
            <a:r>
              <a:rPr lang="en-US" b="0" i="0" u="none" strike="noStrike" baseline="0" smtClean="0">
                <a:latin typeface="Segoe"/>
                <a:ea typeface="ＭＳ ゴシック"/>
              </a:rPr>
              <a:t> and will display as a column name in table Datasheet view, as well as labels for forms, reports, and queries.</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database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22</a:t>
            </a:fld>
            <a:endParaRPr lang="en-US" dirty="0"/>
          </a:p>
        </p:txBody>
      </p:sp>
    </p:spTree>
    <p:extLst>
      <p:ext uri="{BB962C8B-B14F-4D97-AF65-F5344CB8AC3E}">
        <p14:creationId xmlns:p14="http://schemas.microsoft.com/office/powerpoint/2010/main" val="3661430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Fields</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database that is open from the previous exercise.</a:t>
            </a:r>
          </a:p>
          <a:p>
            <a:pPr lvl="1" rtl="0"/>
            <a:r>
              <a:rPr lang="en-US" b="0" i="0" u="none" strike="noStrike" baseline="0" smtClean="0">
                <a:latin typeface="Segoe"/>
                <a:ea typeface="ＭＳ ゴシック"/>
              </a:rPr>
              <a:t>On the Home tab, in the Views group, click the bottom half of the </a:t>
            </a:r>
            <a:r>
              <a:rPr lang="en-US" b="1" i="0" u="none" strike="noStrike" baseline="0" smtClean="0">
                <a:latin typeface="Segoe"/>
                <a:ea typeface="ＭＳ ゴシック"/>
              </a:rPr>
              <a:t>View</a:t>
            </a:r>
            <a:r>
              <a:rPr lang="en-US" b="0" i="0" u="none" strike="noStrike" baseline="0" smtClean="0">
                <a:latin typeface="Segoe"/>
                <a:ea typeface="ＭＳ ゴシック"/>
              </a:rPr>
              <a:t> button and click </a:t>
            </a:r>
            <a:r>
              <a:rPr lang="en-US" b="1" i="0" u="none" strike="noStrike" baseline="0" smtClean="0">
                <a:latin typeface="Segoe"/>
                <a:ea typeface="ＭＳ ゴシック"/>
              </a:rPr>
              <a:t>Datasheet View</a:t>
            </a:r>
            <a:r>
              <a:rPr lang="en-US" b="0" i="0" u="none" strike="noStrike" baseline="0" smtClean="0">
                <a:latin typeface="Segoe"/>
                <a:ea typeface="ＭＳ ゴシック"/>
              </a:rPr>
              <a:t>. Save the table, if required. If you get a message about data integrity, click </a:t>
            </a:r>
            <a:r>
              <a:rPr lang="en-US" b="1" i="0" u="none" strike="noStrike" baseline="0" smtClean="0">
                <a:latin typeface="Segoe"/>
                <a:ea typeface="ＭＳ ゴシック"/>
              </a:rPr>
              <a:t>Yes</a:t>
            </a:r>
            <a:r>
              <a:rPr lang="en-US" b="0" i="0" u="none" strike="noStrike" baseline="0" smtClean="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23</a:t>
            </a:fld>
            <a:endParaRPr lang="en-US" dirty="0"/>
          </a:p>
        </p:txBody>
      </p:sp>
    </p:spTree>
    <p:extLst>
      <p:ext uri="{BB962C8B-B14F-4D97-AF65-F5344CB8AC3E}">
        <p14:creationId xmlns:p14="http://schemas.microsoft.com/office/powerpoint/2010/main" val="3512868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Fields</a:t>
            </a:r>
          </a:p>
        </p:txBody>
      </p:sp>
      <p:sp>
        <p:nvSpPr>
          <p:cNvPr id="3" name="Text Placeholder 2"/>
          <p:cNvSpPr>
            <a:spLocks noGrp="1"/>
          </p:cNvSpPr>
          <p:nvPr>
            <p:ph type="body" idx="1"/>
          </p:nvPr>
        </p:nvSpPr>
        <p:spPr/>
        <p:txBody>
          <a:bodyPr/>
          <a:lstStyle/>
          <a:p>
            <a:pPr lvl="1" rtl="0">
              <a:buClr>
                <a:srgbClr val="800000"/>
              </a:buClr>
              <a:buFont typeface="+mj-lt"/>
              <a:buAutoNum type="arabicPeriod" startAt="2"/>
            </a:pPr>
            <a:r>
              <a:rPr lang="en-US" sz="2100" b="0" i="0" u="none" strike="noStrike" baseline="0" smtClean="0">
                <a:latin typeface="Segoe"/>
                <a:ea typeface="ＭＳ ゴシック"/>
              </a:rPr>
              <a:t>Scroll to the right of the </a:t>
            </a:r>
            <a:r>
              <a:rPr lang="en-US" sz="2100" b="1" i="0" u="none" strike="noStrike" baseline="0" smtClean="0">
                <a:latin typeface="Segoe"/>
                <a:ea typeface="ＭＳ ゴシック"/>
              </a:rPr>
              <a:t>Events table</a:t>
            </a:r>
            <a:r>
              <a:rPr lang="en-US" sz="2100" b="0" i="0" u="none" strike="noStrike" baseline="0" smtClean="0">
                <a:latin typeface="Segoe"/>
                <a:ea typeface="ＭＳ ゴシック"/>
              </a:rPr>
              <a:t> to display the last column and click the</a:t>
            </a:r>
            <a:r>
              <a:rPr lang="en-US" sz="2100" b="1" i="0" u="none" strike="noStrike" baseline="0" smtClean="0">
                <a:latin typeface="Segoe"/>
                <a:ea typeface="Calibri"/>
              </a:rPr>
              <a:t> Click to Add </a:t>
            </a:r>
            <a:r>
              <a:rPr lang="en-US" sz="2100" b="0" i="0" u="none" strike="noStrike" baseline="0" smtClean="0">
                <a:latin typeface="Segoe"/>
                <a:ea typeface="ＭＳ ゴシック"/>
              </a:rPr>
              <a:t>header. Click </a:t>
            </a:r>
            <a:r>
              <a:rPr lang="en-US" sz="2100" b="1" i="0" u="none" strike="noStrike" baseline="0" smtClean="0">
                <a:latin typeface="Segoe"/>
                <a:ea typeface="Calibri"/>
              </a:rPr>
              <a:t>Yes/No</a:t>
            </a:r>
            <a:r>
              <a:rPr lang="en-US" sz="2100" b="0" i="0" u="none" strike="noStrike" baseline="0" smtClean="0">
                <a:latin typeface="Segoe"/>
                <a:ea typeface="ＭＳ ゴシック"/>
              </a:rPr>
              <a:t> from the menu of available data types that appear (below). You are going to add a new field with the </a:t>
            </a:r>
            <a:r>
              <a:rPr lang="en-US" sz="2100" b="1" i="0" u="none" strike="noStrike" baseline="0" smtClean="0">
                <a:latin typeface="Segoe"/>
                <a:ea typeface="ＭＳ ゴシック"/>
              </a:rPr>
              <a:t>Yes/No data type</a:t>
            </a:r>
            <a:r>
              <a:rPr lang="en-US" sz="2100" b="0" i="0" u="none" strike="noStrike" baseline="0" smtClean="0">
                <a:latin typeface="Segoe"/>
                <a:ea typeface="ＭＳ ゴシック"/>
              </a:rPr>
              <a:t> in which you can indicate whether or not events will have on-site staff.</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24</a:t>
            </a:fld>
            <a:endParaRPr lang="en-US" dirty="0"/>
          </a:p>
        </p:txBody>
      </p:sp>
      <p:pic>
        <p:nvPicPr>
          <p:cNvPr id="7" name="Picture 6" descr="04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3471334"/>
            <a:ext cx="6040217" cy="2810976"/>
          </a:xfrm>
          <a:prstGeom prst="rect">
            <a:avLst/>
          </a:prstGeom>
        </p:spPr>
      </p:pic>
    </p:spTree>
    <p:extLst>
      <p:ext uri="{BB962C8B-B14F-4D97-AF65-F5344CB8AC3E}">
        <p14:creationId xmlns:p14="http://schemas.microsoft.com/office/powerpoint/2010/main" val="4025696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Fields</a:t>
            </a: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latin typeface="Segoe"/>
                <a:ea typeface="ＭＳ ゴシック"/>
              </a:rPr>
              <a:t>A new field named Field1 is added, and the Click to Add column becomes the last column in the table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25</a:t>
            </a:fld>
            <a:endParaRPr lang="en-US" dirty="0"/>
          </a:p>
        </p:txBody>
      </p:sp>
      <p:pic>
        <p:nvPicPr>
          <p:cNvPr id="7" name="Picture 6" descr="04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2328333"/>
            <a:ext cx="7857067" cy="3385566"/>
          </a:xfrm>
          <a:prstGeom prst="rect">
            <a:avLst/>
          </a:prstGeom>
        </p:spPr>
      </p:pic>
    </p:spTree>
    <p:extLst>
      <p:ext uri="{BB962C8B-B14F-4D97-AF65-F5344CB8AC3E}">
        <p14:creationId xmlns:p14="http://schemas.microsoft.com/office/powerpoint/2010/main" val="1063859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Fields</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solidFill>
                  <a:srgbClr val="000000"/>
                </a:solidFill>
                <a:latin typeface="Segoe"/>
                <a:ea typeface="ＭＳ ゴシック"/>
              </a:rPr>
              <a:t>Right-click the </a:t>
            </a:r>
            <a:r>
              <a:rPr lang="en-US" b="1" i="0" u="none" strike="noStrike" baseline="0" smtClean="0">
                <a:solidFill>
                  <a:srgbClr val="000000"/>
                </a:solidFill>
                <a:latin typeface="Segoe"/>
                <a:ea typeface="ＭＳ ゴシック"/>
              </a:rPr>
              <a:t>Field1</a:t>
            </a:r>
            <a:r>
              <a:rPr lang="en-US" b="0" i="0" u="none" strike="noStrike" baseline="0" smtClean="0">
                <a:solidFill>
                  <a:srgbClr val="000000"/>
                </a:solidFill>
                <a:latin typeface="Segoe"/>
                <a:ea typeface="ＭＳ ゴシック"/>
              </a:rPr>
              <a:t> column header to display the shortcut menu and click </a:t>
            </a:r>
            <a:r>
              <a:rPr lang="en-US" b="1" i="0" u="none" strike="noStrike" baseline="0" smtClean="0">
                <a:solidFill>
                  <a:srgbClr val="000000"/>
                </a:solidFill>
                <a:latin typeface="Segoe"/>
                <a:ea typeface="ＭＳ ゴシック"/>
              </a:rPr>
              <a:t>Rename</a:t>
            </a:r>
            <a:r>
              <a:rPr lang="en-US" b="1" i="0" u="none" strike="noStrike" baseline="0" smtClean="0">
                <a:solidFill>
                  <a:srgbClr val="000000"/>
                </a:solidFill>
                <a:latin typeface="ITC Officina Sans Bold"/>
                <a:ea typeface="ＭＳ ゴシック"/>
              </a:rPr>
              <a:t> </a:t>
            </a:r>
            <a:r>
              <a:rPr lang="en-US" b="1" i="0" u="none" strike="noStrike" baseline="0" smtClean="0">
                <a:solidFill>
                  <a:srgbClr val="000000"/>
                </a:solidFill>
                <a:latin typeface="Segoe"/>
                <a:ea typeface="ＭＳ ゴシック"/>
              </a:rPr>
              <a:t>Field</a:t>
            </a:r>
            <a:r>
              <a:rPr lang="en-US" b="0" i="0" u="none" strike="noStrike" baseline="0" smtClean="0">
                <a:solidFill>
                  <a:srgbClr val="000000"/>
                </a:solidFill>
                <a:latin typeface="Segoe"/>
                <a:ea typeface="ＭＳ ゴシック"/>
              </a:rPr>
              <a:t> (below).</a:t>
            </a:r>
          </a:p>
          <a:p>
            <a:pPr lvl="1" rtl="0">
              <a:buAutoNum type="arabicPeriod" startAt="4"/>
            </a:pPr>
            <a:r>
              <a:rPr lang="en-US" b="0" i="0" u="none" strike="noStrike" baseline="0" smtClean="0">
                <a:solidFill>
                  <a:srgbClr val="000000"/>
                </a:solidFill>
                <a:latin typeface="Segoe"/>
                <a:ea typeface="ＭＳ ゴシック"/>
              </a:rPr>
              <a:t>Key </a:t>
            </a:r>
            <a:r>
              <a:rPr lang="en-US" b="1" i="0" u="none" strike="noStrike" baseline="0" smtClean="0">
                <a:solidFill>
                  <a:srgbClr val="000000"/>
                </a:solidFill>
                <a:latin typeface="Segoe"/>
                <a:ea typeface="ＭＳ ゴシック"/>
              </a:rPr>
              <a:t>On-site staff?</a:t>
            </a:r>
            <a:r>
              <a:rPr lang="en-US" b="0" i="0" u="none" strike="noStrike" baseline="0" smtClean="0">
                <a:solidFill>
                  <a:srgbClr val="000000"/>
                </a:solidFill>
                <a:latin typeface="Segoe"/>
                <a:ea typeface="ＭＳ ゴシック"/>
              </a:rPr>
              <a:t> as the column name.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26</a:t>
            </a:fld>
            <a:endParaRPr lang="en-US" dirty="0"/>
          </a:p>
        </p:txBody>
      </p:sp>
      <p:pic>
        <p:nvPicPr>
          <p:cNvPr id="7" name="Picture 6" descr="042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2332" y="2683724"/>
            <a:ext cx="6874933" cy="3613943"/>
          </a:xfrm>
          <a:prstGeom prst="rect">
            <a:avLst/>
          </a:prstGeom>
        </p:spPr>
      </p:pic>
    </p:spTree>
    <p:extLst>
      <p:ext uri="{BB962C8B-B14F-4D97-AF65-F5344CB8AC3E}">
        <p14:creationId xmlns:p14="http://schemas.microsoft.com/office/powerpoint/2010/main" val="22612329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Fields</a:t>
            </a:r>
          </a:p>
        </p:txBody>
      </p:sp>
      <p:sp>
        <p:nvSpPr>
          <p:cNvPr id="3" name="Text Placeholder 2"/>
          <p:cNvSpPr>
            <a:spLocks noGrp="1"/>
          </p:cNvSpPr>
          <p:nvPr>
            <p:ph type="body" idx="1"/>
          </p:nvPr>
        </p:nvSpPr>
        <p:spPr/>
        <p:txBody>
          <a:bodyPr/>
          <a:lstStyle/>
          <a:p>
            <a:pPr lvl="1" rtl="0">
              <a:buFont typeface="+mj-lt"/>
              <a:buAutoNum type="arabicPeriod" startAt="6"/>
            </a:pPr>
            <a:r>
              <a:rPr lang="en-US" b="0" i="0" u="none" strike="noStrike" baseline="0" smtClean="0">
                <a:latin typeface="Segoe"/>
                <a:ea typeface="ＭＳ ゴシック"/>
              </a:rPr>
              <a:t>Click the </a:t>
            </a:r>
            <a:r>
              <a:rPr lang="en-US" b="1" i="0" u="none" strike="noStrike" baseline="0" smtClean="0">
                <a:latin typeface="Segoe"/>
                <a:ea typeface="Calibri"/>
              </a:rPr>
              <a:t>More Fields</a:t>
            </a:r>
            <a:r>
              <a:rPr lang="en-US" b="0" i="0" u="none" strike="noStrike" baseline="0" smtClean="0">
                <a:latin typeface="Segoe"/>
                <a:ea typeface="ＭＳ ゴシック"/>
              </a:rPr>
              <a:t> </a:t>
            </a:r>
            <a:br>
              <a:rPr lang="en-US" b="0" i="0" u="none" strike="noStrike" baseline="0" smtClean="0">
                <a:latin typeface="Segoe"/>
                <a:ea typeface="ＭＳ ゴシック"/>
              </a:rPr>
            </a:br>
            <a:r>
              <a:rPr lang="en-US" b="0" i="0" u="none" strike="noStrike" baseline="0" smtClean="0">
                <a:latin typeface="Segoe"/>
                <a:ea typeface="ＭＳ ゴシック"/>
              </a:rPr>
              <a:t>button in the Add &amp; </a:t>
            </a:r>
            <a:br>
              <a:rPr lang="en-US" b="0" i="0" u="none" strike="noStrike" baseline="0" smtClean="0">
                <a:latin typeface="Segoe"/>
                <a:ea typeface="ＭＳ ゴシック"/>
              </a:rPr>
            </a:br>
            <a:r>
              <a:rPr lang="en-US" b="0" i="0" u="none" strike="noStrike" baseline="0" smtClean="0">
                <a:latin typeface="Segoe"/>
                <a:ea typeface="ＭＳ ゴシック"/>
              </a:rPr>
              <a:t>Delete group on the </a:t>
            </a:r>
            <a:br>
              <a:rPr lang="en-US" b="0" i="0" u="none" strike="noStrike" baseline="0" smtClean="0">
                <a:latin typeface="Segoe"/>
                <a:ea typeface="ＭＳ ゴシック"/>
              </a:rPr>
            </a:br>
            <a:r>
              <a:rPr lang="en-US" b="0" i="0" u="none" strike="noStrike" baseline="0" smtClean="0">
                <a:latin typeface="Segoe"/>
                <a:ea typeface="ＭＳ ゴシック"/>
              </a:rPr>
              <a:t>Table Tools Fields </a:t>
            </a:r>
            <a:br>
              <a:rPr lang="en-US" b="0" i="0" u="none" strike="noStrike" baseline="0" smtClean="0">
                <a:latin typeface="Segoe"/>
                <a:ea typeface="ＭＳ ゴシック"/>
              </a:rPr>
            </a:br>
            <a:r>
              <a:rPr lang="en-US" b="0" i="0" u="none" strike="noStrike" baseline="0" smtClean="0">
                <a:latin typeface="Segoe"/>
                <a:ea typeface="ＭＳ ゴシック"/>
              </a:rPr>
              <a:t>contextual tab. The </a:t>
            </a:r>
            <a:br>
              <a:rPr lang="en-US" b="0" i="0" u="none" strike="noStrike" baseline="0" smtClean="0">
                <a:latin typeface="Segoe"/>
                <a:ea typeface="ＭＳ ゴシック"/>
              </a:rPr>
            </a:br>
            <a:r>
              <a:rPr lang="en-US" b="0" i="0" u="none" strike="noStrike" baseline="0" smtClean="0">
                <a:latin typeface="Segoe"/>
                <a:ea typeface="ＭＳ ゴシック"/>
              </a:rPr>
              <a:t>More Fields menu </a:t>
            </a:r>
            <a:br>
              <a:rPr lang="en-US" b="0" i="0" u="none" strike="noStrike" baseline="0" smtClean="0">
                <a:latin typeface="Segoe"/>
                <a:ea typeface="ＭＳ ゴシック"/>
              </a:rPr>
            </a:br>
            <a:r>
              <a:rPr lang="en-US" b="0" i="0" u="none" strike="noStrike" baseline="0" smtClean="0">
                <a:latin typeface="Segoe"/>
                <a:ea typeface="ＭＳ ゴシック"/>
              </a:rPr>
              <a:t>appears (right).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27</a:t>
            </a:fld>
            <a:endParaRPr lang="en-US" dirty="0"/>
          </a:p>
        </p:txBody>
      </p:sp>
      <p:pic>
        <p:nvPicPr>
          <p:cNvPr id="7" name="Picture 6" descr="042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600200"/>
            <a:ext cx="4009051" cy="4605867"/>
          </a:xfrm>
          <a:prstGeom prst="rect">
            <a:avLst/>
          </a:prstGeom>
        </p:spPr>
      </p:pic>
    </p:spTree>
    <p:extLst>
      <p:ext uri="{BB962C8B-B14F-4D97-AF65-F5344CB8AC3E}">
        <p14:creationId xmlns:p14="http://schemas.microsoft.com/office/powerpoint/2010/main" val="2221003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 Step by Step: Create Fields</a:t>
            </a:r>
          </a:p>
        </p:txBody>
      </p:sp>
      <p:sp>
        <p:nvSpPr>
          <p:cNvPr id="3" name="Text Placeholder 2"/>
          <p:cNvSpPr>
            <a:spLocks noGrp="1"/>
          </p:cNvSpPr>
          <p:nvPr>
            <p:ph type="body" idx="1"/>
          </p:nvPr>
        </p:nvSpPr>
        <p:spPr/>
        <p:txBody>
          <a:bodyPr/>
          <a:lstStyle/>
          <a:p>
            <a:pPr lvl="1" rtl="0">
              <a:buFont typeface="+mj-lt"/>
              <a:buAutoNum type="arabicPeriod" startAt="7"/>
            </a:pPr>
            <a:r>
              <a:rPr lang="en-US" b="0" i="0" u="none" strike="noStrike" baseline="0" smtClean="0">
                <a:latin typeface="Segoe"/>
                <a:ea typeface="ＭＳ ゴシック"/>
              </a:rPr>
              <a:t>In the Quick Start category, click </a:t>
            </a:r>
            <a:r>
              <a:rPr lang="en-US" b="1" i="0" u="none" strike="noStrike" baseline="0" smtClean="0">
                <a:latin typeface="Segoe"/>
                <a:ea typeface="Calibri"/>
              </a:rPr>
              <a:t>Status</a:t>
            </a:r>
            <a:r>
              <a:rPr lang="en-US" b="0" i="0" u="none" strike="noStrike" baseline="0" smtClean="0">
                <a:latin typeface="Segoe"/>
                <a:ea typeface="ＭＳ ゴシック"/>
              </a:rPr>
              <a:t>. A new Quick Start field named Status, in which you now have options to indicate the status of an event, appears to the left of the On-site Staff? field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28</a:t>
            </a:fld>
            <a:endParaRPr lang="en-US" dirty="0"/>
          </a:p>
        </p:txBody>
      </p:sp>
      <p:pic>
        <p:nvPicPr>
          <p:cNvPr id="7" name="Picture 6" descr="004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3118625"/>
            <a:ext cx="6849533" cy="3053575"/>
          </a:xfrm>
          <a:prstGeom prst="rect">
            <a:avLst/>
          </a:prstGeom>
        </p:spPr>
      </p:pic>
    </p:spTree>
    <p:extLst>
      <p:ext uri="{BB962C8B-B14F-4D97-AF65-F5344CB8AC3E}">
        <p14:creationId xmlns:p14="http://schemas.microsoft.com/office/powerpoint/2010/main" val="5312391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Fields</a:t>
            </a:r>
          </a:p>
        </p:txBody>
      </p:sp>
      <p:sp>
        <p:nvSpPr>
          <p:cNvPr id="3" name="Text Placeholder 2"/>
          <p:cNvSpPr>
            <a:spLocks noGrp="1"/>
          </p:cNvSpPr>
          <p:nvPr>
            <p:ph type="body" idx="1"/>
          </p:nvPr>
        </p:nvSpPr>
        <p:spPr/>
        <p:txBody>
          <a:bodyPr/>
          <a:lstStyle/>
          <a:p>
            <a:pPr lvl="1" rtl="0">
              <a:buFont typeface="+mj-lt"/>
              <a:buAutoNum type="arabicPeriod" startAt="8"/>
            </a:pPr>
            <a:r>
              <a:rPr lang="en-US" b="0" i="0" u="none" strike="noStrike" baseline="0" smtClean="0">
                <a:latin typeface="Segoe"/>
                <a:ea typeface="ＭＳ ゴシック"/>
              </a:rPr>
              <a:t>Click the </a:t>
            </a:r>
            <a:r>
              <a:rPr lang="en-US" b="1" i="0" u="none" strike="noStrike" baseline="0" smtClean="0">
                <a:latin typeface="Segoe"/>
                <a:ea typeface="Calibri"/>
              </a:rPr>
              <a:t>Status field drop-down box button</a:t>
            </a:r>
            <a:r>
              <a:rPr lang="en-US" b="0" i="0" u="none" strike="noStrike" baseline="0" smtClean="0">
                <a:latin typeface="Segoe"/>
                <a:ea typeface="ＭＳ ゴシック"/>
              </a:rPr>
              <a:t> to view the available options, and click </a:t>
            </a:r>
            <a:r>
              <a:rPr lang="en-US" b="1" i="0" u="none" strike="noStrike" baseline="0" smtClean="0">
                <a:latin typeface="Segoe"/>
                <a:ea typeface="Calibri"/>
              </a:rPr>
              <a:t>Not Started</a:t>
            </a:r>
            <a:r>
              <a:rPr lang="en-US" b="0" i="0" u="none" strike="noStrike" baseline="0" smtClean="0">
                <a:latin typeface="Segoe"/>
                <a:ea typeface="ＭＳ ゴシック"/>
              </a:rPr>
              <a:t> (below).</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database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29</a:t>
            </a:fld>
            <a:endParaRPr lang="en-US" dirty="0"/>
          </a:p>
        </p:txBody>
      </p:sp>
      <p:pic>
        <p:nvPicPr>
          <p:cNvPr id="7" name="Picture 6" descr="04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999" y="2740004"/>
            <a:ext cx="7399868" cy="3297194"/>
          </a:xfrm>
          <a:prstGeom prst="rect">
            <a:avLst/>
          </a:prstGeom>
        </p:spPr>
      </p:pic>
    </p:spTree>
    <p:extLst>
      <p:ext uri="{BB962C8B-B14F-4D97-AF65-F5344CB8AC3E}">
        <p14:creationId xmlns:p14="http://schemas.microsoft.com/office/powerpoint/2010/main" val="335861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Modify Table Properties</a:t>
            </a:r>
          </a:p>
        </p:txBody>
      </p:sp>
      <p:sp>
        <p:nvSpPr>
          <p:cNvPr id="3" name="Text Placeholder 2"/>
          <p:cNvSpPr>
            <a:spLocks noGrp="1"/>
          </p:cNvSpPr>
          <p:nvPr>
            <p:ph type="body" idx="1"/>
          </p:nvPr>
        </p:nvSpPr>
        <p:spPr/>
        <p:txBody>
          <a:bodyPr/>
          <a:lstStyle/>
          <a:p>
            <a:pPr lvl="0" rtl="0"/>
            <a:r>
              <a:rPr lang="en-US" b="1" i="0" u="none" strike="noStrike" baseline="0" smtClean="0">
                <a:solidFill>
                  <a:srgbClr val="000000"/>
                </a:solidFill>
                <a:latin typeface="Segoe"/>
                <a:ea typeface="ＭＳ ゴシック"/>
              </a:rPr>
              <a:t>GET</a:t>
            </a:r>
            <a:r>
              <a:rPr lang="en-US" b="1" i="0" u="none" strike="noStrike" baseline="0" smtClean="0">
                <a:solidFill>
                  <a:srgbClr val="000000"/>
                </a:solidFill>
                <a:latin typeface="ITC Officina Sans Bold"/>
                <a:ea typeface="ＭＳ ゴシック"/>
              </a:rPr>
              <a:t> </a:t>
            </a:r>
            <a:r>
              <a:rPr lang="en-US" b="1" i="0" u="none" strike="noStrike" baseline="0" smtClean="0">
                <a:solidFill>
                  <a:srgbClr val="000000"/>
                </a:solidFill>
                <a:latin typeface="Segoe"/>
                <a:ea typeface="ＭＳ ゴシック"/>
              </a:rPr>
              <a:t>READY</a:t>
            </a:r>
            <a:r>
              <a:rPr lang="en-US" b="1" i="0" u="none" strike="noStrike" baseline="0" smtClean="0">
                <a:solidFill>
                  <a:srgbClr val="000000"/>
                </a:solidFill>
                <a:latin typeface="AGaramond"/>
                <a:ea typeface="ＭＳ ゴシック"/>
              </a:rPr>
              <a:t>.</a:t>
            </a:r>
            <a:r>
              <a:rPr lang="en-US" b="0" i="0" u="none" strike="noStrike" baseline="0" smtClean="0">
                <a:solidFill>
                  <a:srgbClr val="000000"/>
                </a:solidFill>
                <a:latin typeface="Segoe"/>
                <a:ea typeface="ＭＳ ゴシック"/>
              </a:rPr>
              <a:t> Before you begin these steps, be sure to launch Microsoft Access.</a:t>
            </a:r>
          </a:p>
          <a:p>
            <a:pPr lvl="1" rtl="0"/>
            <a:r>
              <a:rPr lang="en-US"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OPEN</a:t>
            </a:r>
            <a:r>
              <a:rPr lang="en-US" b="0" i="0" u="none" strike="noStrike" baseline="0" smtClean="0">
                <a:solidFill>
                  <a:srgbClr val="000000"/>
                </a:solidFill>
                <a:latin typeface="Segoe"/>
                <a:ea typeface="ＭＳ ゴシック"/>
              </a:rPr>
              <a:t> the </a:t>
            </a:r>
            <a:r>
              <a:rPr lang="en-US" b="1" i="1" u="none" strike="noStrike" baseline="0" smtClean="0">
                <a:solidFill>
                  <a:srgbClr val="000000"/>
                </a:solidFill>
                <a:latin typeface="Segoe"/>
                <a:ea typeface="ＭＳ ゴシック"/>
              </a:rPr>
              <a:t>Events</a:t>
            </a:r>
            <a:r>
              <a:rPr lang="en-US" b="0" i="0" u="none" strike="noStrike" baseline="0" smtClean="0">
                <a:solidFill>
                  <a:srgbClr val="000000"/>
                </a:solidFill>
                <a:latin typeface="Segoe"/>
                <a:ea typeface="ＭＳ ゴシック"/>
              </a:rPr>
              <a:t> database from the data files for this lesson.</a:t>
            </a:r>
          </a:p>
          <a:p>
            <a:pPr lvl="1" rtl="0"/>
            <a:r>
              <a:rPr lang="en-US"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SAVE</a:t>
            </a:r>
            <a:r>
              <a:rPr lang="en-US" b="0" i="0" u="none" strike="noStrike" baseline="0" smtClean="0">
                <a:solidFill>
                  <a:srgbClr val="000000"/>
                </a:solidFill>
                <a:latin typeface="Segoe"/>
                <a:ea typeface="ＭＳ ゴシック"/>
              </a:rPr>
              <a:t> the database as </a:t>
            </a:r>
            <a:r>
              <a:rPr lang="en-US" b="1" i="1" u="none" strike="noStrike" baseline="0" smtClean="0">
                <a:solidFill>
                  <a:srgbClr val="000000"/>
                </a:solidFill>
                <a:latin typeface="Segoe"/>
                <a:ea typeface="ＭＳ ゴシック"/>
              </a:rPr>
              <a:t>EventsXXX </a:t>
            </a:r>
            <a:r>
              <a:rPr lang="en-US" b="0" i="0" u="none" strike="noStrike" baseline="0" smtClean="0">
                <a:solidFill>
                  <a:srgbClr val="000000"/>
                </a:solidFill>
                <a:latin typeface="Segoe"/>
                <a:ea typeface="ＭＳ ゴシック"/>
              </a:rPr>
              <a:t>(where </a:t>
            </a:r>
            <a:r>
              <a:rPr lang="en-US" b="0" i="1" u="none" strike="noStrike" baseline="0" smtClean="0">
                <a:solidFill>
                  <a:srgbClr val="000000"/>
                </a:solidFill>
                <a:latin typeface="Segoe"/>
                <a:ea typeface="ＭＳ ゴシック"/>
              </a:rPr>
              <a:t>XXX</a:t>
            </a:r>
            <a:r>
              <a:rPr lang="en-US" b="0" i="0" u="none" strike="noStrike" baseline="0" smtClean="0">
                <a:solidFill>
                  <a:srgbClr val="000000"/>
                </a:solidFill>
                <a:latin typeface="Segoe"/>
                <a:ea typeface="ＭＳ ゴシック"/>
              </a:rPr>
              <a:t> is your initials).</a:t>
            </a:r>
          </a:p>
          <a:p>
            <a:pPr lvl="1" rtl="0"/>
            <a:r>
              <a:rPr lang="en-US" b="0" i="0" u="none" strike="noStrike" baseline="0" smtClean="0">
                <a:solidFill>
                  <a:srgbClr val="000000"/>
                </a:solidFill>
                <a:latin typeface="Segoe"/>
                <a:ea typeface="ＭＳ ゴシック"/>
              </a:rPr>
              <a:t>In the Navigation Pane, double-click </a:t>
            </a:r>
            <a:r>
              <a:rPr lang="en-US" b="1" i="0" u="none" strike="noStrike" baseline="0" smtClean="0">
                <a:solidFill>
                  <a:srgbClr val="000000"/>
                </a:solidFill>
                <a:latin typeface="Segoe"/>
                <a:ea typeface="ＭＳ ゴシック"/>
              </a:rPr>
              <a:t>Events</a:t>
            </a:r>
            <a:r>
              <a:rPr lang="en-US" b="0" i="0" u="none" strike="noStrike" baseline="0" smtClean="0">
                <a:solidFill>
                  <a:srgbClr val="000000"/>
                </a:solidFill>
                <a:latin typeface="Segoe"/>
                <a:ea typeface="ＭＳ ゴシック"/>
              </a:rPr>
              <a:t> to open that table.</a:t>
            </a:r>
          </a:p>
          <a:p>
            <a:pPr lvl="1" rtl="0"/>
            <a:r>
              <a:rPr lang="en-US" b="0" i="0" u="none" strike="noStrike" baseline="0" smtClean="0">
                <a:solidFill>
                  <a:srgbClr val="000000"/>
                </a:solidFill>
                <a:latin typeface="Segoe"/>
                <a:ea typeface="ＭＳ ゴシック"/>
              </a:rPr>
              <a:t>On the Home</a:t>
            </a:r>
            <a:r>
              <a:rPr lang="en-US" b="0" i="1" u="none" strike="noStrike" baseline="0" smtClean="0">
                <a:solidFill>
                  <a:srgbClr val="000000"/>
                </a:solidFill>
                <a:latin typeface="Segoe"/>
                <a:ea typeface="ＭＳ ゴシック"/>
              </a:rPr>
              <a:t> </a:t>
            </a:r>
            <a:r>
              <a:rPr lang="en-US" b="0" i="0" u="none" strike="noStrike" baseline="0" smtClean="0">
                <a:solidFill>
                  <a:srgbClr val="000000"/>
                </a:solidFill>
                <a:latin typeface="Segoe"/>
                <a:ea typeface="ＭＳ ゴシック"/>
              </a:rPr>
              <a:t>tab, in the Views group, click the bottom half of the </a:t>
            </a:r>
            <a:r>
              <a:rPr lang="en-US" b="1" i="0" u="none" strike="noStrike" baseline="0" smtClean="0">
                <a:solidFill>
                  <a:srgbClr val="000000"/>
                </a:solidFill>
                <a:latin typeface="Segoe"/>
                <a:ea typeface="ＭＳ ゴシック"/>
              </a:rPr>
              <a:t>View</a:t>
            </a:r>
            <a:r>
              <a:rPr lang="en-US" b="0" i="0" u="none" strike="noStrike" baseline="0" smtClean="0">
                <a:solidFill>
                  <a:srgbClr val="000000"/>
                </a:solidFill>
                <a:latin typeface="Segoe"/>
                <a:ea typeface="ＭＳ ゴシック"/>
              </a:rPr>
              <a:t> button, and then click </a:t>
            </a:r>
            <a:r>
              <a:rPr lang="en-US" b="1" i="0" u="none" strike="noStrike" baseline="0" smtClean="0">
                <a:solidFill>
                  <a:srgbClr val="000000"/>
                </a:solidFill>
                <a:latin typeface="Segoe"/>
                <a:ea typeface="ＭＳ ゴシック"/>
              </a:rPr>
              <a:t>Design</a:t>
            </a:r>
            <a:r>
              <a:rPr lang="en-US" b="1" i="0" u="none" strike="noStrike" baseline="0" smtClean="0">
                <a:solidFill>
                  <a:srgbClr val="000000"/>
                </a:solidFill>
                <a:latin typeface="ITC Officina Sans Bold"/>
                <a:ea typeface="ＭＳ ゴシック"/>
              </a:rPr>
              <a:t> </a:t>
            </a:r>
            <a:r>
              <a:rPr lang="en-US" b="1" i="0" u="none" strike="noStrike" baseline="0" smtClean="0">
                <a:solidFill>
                  <a:srgbClr val="000000"/>
                </a:solidFill>
                <a:latin typeface="Segoe"/>
                <a:ea typeface="ＭＳ ゴシック"/>
              </a:rPr>
              <a:t>View </a:t>
            </a:r>
            <a:r>
              <a:rPr lang="en-US" b="0" i="0" u="none" strike="noStrike" baseline="0" smtClean="0">
                <a:solidFill>
                  <a:srgbClr val="000000"/>
                </a:solidFill>
                <a:latin typeface="Segoe"/>
                <a:ea typeface="ＭＳ ゴシック"/>
              </a:rPr>
              <a:t>from the menu that appears.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a:t>
            </a:fld>
            <a:endParaRPr lang="en-US" dirty="0"/>
          </a:p>
        </p:txBody>
      </p:sp>
    </p:spTree>
    <p:extLst>
      <p:ext uri="{BB962C8B-B14F-4D97-AF65-F5344CB8AC3E}">
        <p14:creationId xmlns:p14="http://schemas.microsoft.com/office/powerpoint/2010/main" val="7645529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Delete a Field</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database that is open from the previous exercise.</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column header for the Attachment field</a:t>
            </a:r>
            <a:r>
              <a:rPr lang="en-US" b="0" i="0" u="none" strike="noStrike" baseline="0" smtClean="0">
                <a:latin typeface="Segoe"/>
                <a:ea typeface="ＭＳ ゴシック"/>
              </a:rPr>
              <a:t>, located between the </a:t>
            </a:r>
            <a:r>
              <a:rPr lang="en-US" b="0" i="1" u="none" strike="noStrike" baseline="0" smtClean="0">
                <a:latin typeface="Segoe"/>
                <a:ea typeface="ＭＳ ゴシック"/>
              </a:rPr>
              <a:t>Description</a:t>
            </a:r>
            <a:r>
              <a:rPr lang="en-US" b="0" i="0" u="none" strike="noStrike" baseline="0" smtClean="0">
                <a:latin typeface="Segoe"/>
                <a:ea typeface="ＭＳ ゴシック"/>
              </a:rPr>
              <a:t> field and the </a:t>
            </a:r>
            <a:r>
              <a:rPr lang="en-US" b="0" i="1" u="none" strike="noStrike" baseline="0" smtClean="0">
                <a:latin typeface="Segoe"/>
                <a:ea typeface="ＭＳ ゴシック"/>
              </a:rPr>
              <a:t>Status</a:t>
            </a:r>
            <a:r>
              <a:rPr lang="en-US" b="0" i="0" u="none" strike="noStrike" baseline="0" smtClean="0">
                <a:latin typeface="Segoe"/>
                <a:ea typeface="ＭＳ ゴシック"/>
              </a:rPr>
              <a:t> field.</a:t>
            </a:r>
          </a:p>
          <a:p>
            <a:pPr lvl="1"/>
            <a:r>
              <a:rPr lang="en-US">
                <a:latin typeface="Segoe"/>
                <a:ea typeface="ＭＳ ゴシック"/>
              </a:rPr>
              <a:t>Right-click on </a:t>
            </a:r>
            <a:br>
              <a:rPr lang="en-US">
                <a:latin typeface="Segoe"/>
                <a:ea typeface="ＭＳ ゴシック"/>
              </a:rPr>
            </a:br>
            <a:r>
              <a:rPr lang="en-US">
                <a:latin typeface="Segoe"/>
                <a:ea typeface="ＭＳ ゴシック"/>
              </a:rPr>
              <a:t>the column </a:t>
            </a:r>
            <a:br>
              <a:rPr lang="en-US">
                <a:latin typeface="Segoe"/>
                <a:ea typeface="ＭＳ ゴシック"/>
              </a:rPr>
            </a:br>
            <a:r>
              <a:rPr lang="en-US">
                <a:latin typeface="Segoe"/>
                <a:ea typeface="ＭＳ ゴシック"/>
              </a:rPr>
              <a:t>header to </a:t>
            </a:r>
            <a:br>
              <a:rPr lang="en-US">
                <a:latin typeface="Segoe"/>
                <a:ea typeface="ＭＳ ゴシック"/>
              </a:rPr>
            </a:br>
            <a:r>
              <a:rPr lang="en-US">
                <a:latin typeface="Segoe"/>
                <a:ea typeface="ＭＳ ゴシック"/>
              </a:rPr>
              <a:t>display the </a:t>
            </a:r>
            <a:br>
              <a:rPr lang="en-US">
                <a:latin typeface="Segoe"/>
                <a:ea typeface="ＭＳ ゴシック"/>
              </a:rPr>
            </a:br>
            <a:r>
              <a:rPr lang="en-US">
                <a:latin typeface="Segoe"/>
                <a:ea typeface="ＭＳ ゴシック"/>
              </a:rPr>
              <a:t>shortcut </a:t>
            </a:r>
            <a:br>
              <a:rPr lang="en-US">
                <a:latin typeface="Segoe"/>
                <a:ea typeface="ＭＳ ゴシック"/>
              </a:rPr>
            </a:br>
            <a:r>
              <a:rPr lang="en-US">
                <a:latin typeface="Segoe"/>
                <a:ea typeface="ＭＳ ゴシック"/>
              </a:rPr>
              <a:t>menu and </a:t>
            </a:r>
            <a:br>
              <a:rPr lang="en-US">
                <a:latin typeface="Segoe"/>
                <a:ea typeface="ＭＳ ゴシック"/>
              </a:rPr>
            </a:br>
            <a:r>
              <a:rPr lang="en-US">
                <a:latin typeface="Segoe"/>
                <a:ea typeface="ＭＳ ゴシック"/>
              </a:rPr>
              <a:t>click </a:t>
            </a:r>
            <a:r>
              <a:rPr lang="en-US" b="1">
                <a:latin typeface="Segoe"/>
                <a:ea typeface="ＭＳ ゴシック"/>
              </a:rPr>
              <a:t>Delete </a:t>
            </a:r>
            <a:br>
              <a:rPr lang="en-US" b="1">
                <a:latin typeface="Segoe"/>
                <a:ea typeface="ＭＳ ゴシック"/>
              </a:rPr>
            </a:br>
            <a:r>
              <a:rPr lang="en-US" b="1">
                <a:latin typeface="Segoe"/>
                <a:ea typeface="ＭＳ ゴシック"/>
              </a:rPr>
              <a:t>Field</a:t>
            </a:r>
            <a:r>
              <a:rPr lang="en-US">
                <a:latin typeface="Segoe"/>
                <a:ea typeface="ＭＳ ゴシック"/>
              </a:rPr>
              <a:t> (right).</a:t>
            </a:r>
          </a:p>
          <a:p>
            <a:pPr lvl="1" rtl="0"/>
            <a:endParaRPr lang="en-US"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30</a:t>
            </a:fld>
            <a:endParaRPr lang="en-US" dirty="0"/>
          </a:p>
        </p:txBody>
      </p:sp>
      <p:pic>
        <p:nvPicPr>
          <p:cNvPr id="8" name="Picture 7" descr="042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0" y="2743200"/>
            <a:ext cx="5325534" cy="3104332"/>
          </a:xfrm>
          <a:prstGeom prst="rect">
            <a:avLst/>
          </a:prstGeom>
        </p:spPr>
      </p:pic>
    </p:spTree>
    <p:extLst>
      <p:ext uri="{BB962C8B-B14F-4D97-AF65-F5344CB8AC3E}">
        <p14:creationId xmlns:p14="http://schemas.microsoft.com/office/powerpoint/2010/main" val="4906597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Delete a Field</a:t>
            </a:r>
          </a:p>
        </p:txBody>
      </p:sp>
      <p:sp>
        <p:nvSpPr>
          <p:cNvPr id="3" name="Text Placeholder 2"/>
          <p:cNvSpPr>
            <a:spLocks noGrp="1"/>
          </p:cNvSpPr>
          <p:nvPr>
            <p:ph type="body" idx="1"/>
          </p:nvPr>
        </p:nvSpPr>
        <p:spPr>
          <a:xfrm>
            <a:off x="457200" y="2895600"/>
            <a:ext cx="8229600" cy="3581400"/>
          </a:xfrm>
        </p:spPr>
        <p:txBody>
          <a:bodyPr/>
          <a:lstStyle/>
          <a:p>
            <a:pPr lvl="1" rtl="0">
              <a:buFont typeface="+mj-lt"/>
              <a:buAutoNum type="arabicPeriod" startAt="3"/>
            </a:pPr>
            <a:r>
              <a:rPr lang="en-US" b="0" i="0" u="none" strike="noStrike" baseline="0" smtClean="0">
                <a:latin typeface="Segoe"/>
                <a:ea typeface="ＭＳ ゴシック"/>
              </a:rPr>
              <a:t>A message appears (above). Click </a:t>
            </a:r>
            <a:r>
              <a:rPr lang="en-US" b="1" i="0" u="none" strike="noStrike" baseline="0" smtClean="0">
                <a:latin typeface="Segoe"/>
                <a:ea typeface="ＭＳ ゴシック"/>
              </a:rPr>
              <a:t>Yes</a:t>
            </a:r>
            <a:r>
              <a:rPr lang="en-US" b="0" i="0" u="none" strike="noStrike" baseline="0" smtClean="0">
                <a:latin typeface="Times New Roman"/>
                <a:ea typeface="ＭＳ ゴシック"/>
              </a:rPr>
              <a:t>.</a:t>
            </a:r>
          </a:p>
          <a:p>
            <a:pPr lvl="1">
              <a:buFont typeface="+mj-lt"/>
              <a:buAutoNum type="arabicPeriod" startAt="3"/>
            </a:pPr>
            <a:r>
              <a:rPr lang="en-US">
                <a:latin typeface="Segoe"/>
                <a:ea typeface="ＭＳ ゴシック"/>
              </a:rPr>
              <a:t>A confirmation message appears (below). Click </a:t>
            </a:r>
            <a:r>
              <a:rPr lang="en-US" b="1">
                <a:latin typeface="Segoe"/>
                <a:ea typeface="ＭＳ ゴシック"/>
              </a:rPr>
              <a:t>Yes</a:t>
            </a:r>
            <a:r>
              <a:rPr lang="en-US">
                <a:latin typeface="Segoe"/>
                <a:ea typeface="ＭＳ ゴシック"/>
              </a:rPr>
              <a:t>. The field is deleted.</a:t>
            </a:r>
          </a:p>
          <a:p>
            <a:pPr lvl="1" rtl="0">
              <a:buFont typeface="+mj-lt"/>
              <a:buAutoNum type="arabicPeriod" startAt="3"/>
            </a:pP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31</a:t>
            </a:fld>
            <a:endParaRPr lang="en-US" dirty="0"/>
          </a:p>
        </p:txBody>
      </p:sp>
      <p:pic>
        <p:nvPicPr>
          <p:cNvPr id="7" name="Picture 6" descr="04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600200"/>
            <a:ext cx="4876800" cy="1227168"/>
          </a:xfrm>
          <a:prstGeom prst="rect">
            <a:avLst/>
          </a:prstGeom>
        </p:spPr>
      </p:pic>
      <p:pic>
        <p:nvPicPr>
          <p:cNvPr id="8" name="Picture 7" descr="04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4106333"/>
            <a:ext cx="4910667" cy="1604793"/>
          </a:xfrm>
          <a:prstGeom prst="rect">
            <a:avLst/>
          </a:prstGeom>
        </p:spPr>
      </p:pic>
    </p:spTree>
    <p:extLst>
      <p:ext uri="{BB962C8B-B14F-4D97-AF65-F5344CB8AC3E}">
        <p14:creationId xmlns:p14="http://schemas.microsoft.com/office/powerpoint/2010/main" val="38592726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Delete a Field</a:t>
            </a: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latin typeface="Segoe"/>
                <a:ea typeface="ＭＳ ゴシック"/>
              </a:rPr>
              <a:t>Click the column header for the </a:t>
            </a:r>
            <a:r>
              <a:rPr lang="en-US" b="1" i="0" u="none" strike="noStrike" baseline="0" smtClean="0">
                <a:latin typeface="Segoe"/>
                <a:ea typeface="Calibri"/>
              </a:rPr>
              <a:t>Status</a:t>
            </a:r>
            <a:r>
              <a:rPr lang="en-US" b="0" i="0" u="none" strike="noStrike" baseline="0" smtClean="0">
                <a:latin typeface="Segoe"/>
                <a:ea typeface="ＭＳ ゴシック"/>
              </a:rPr>
              <a:t> field.</a:t>
            </a:r>
          </a:p>
          <a:p>
            <a:pPr lvl="1" rtl="0">
              <a:buAutoNum type="arabicPeriod" startAt="5"/>
            </a:pPr>
            <a:r>
              <a:rPr lang="en-US" b="0" i="0" u="none" strike="noStrike" baseline="0" smtClean="0">
                <a:latin typeface="Segoe"/>
                <a:ea typeface="ＭＳ ゴシック"/>
              </a:rPr>
              <a:t>Right-click in the </a:t>
            </a:r>
            <a:r>
              <a:rPr lang="en-US" b="1" i="0" u="none" strike="noStrike" baseline="0" smtClean="0">
                <a:latin typeface="Segoe"/>
                <a:ea typeface="ＭＳ ゴシック"/>
              </a:rPr>
              <a:t>column</a:t>
            </a:r>
            <a:r>
              <a:rPr lang="en-US" b="0" i="0" u="none" strike="noStrike" baseline="0" smtClean="0">
                <a:latin typeface="Segoe"/>
                <a:ea typeface="ＭＳ ゴシック"/>
              </a:rPr>
              <a:t> to display the shortcut menu then click </a:t>
            </a:r>
            <a:r>
              <a:rPr lang="en-US" b="1" i="0" u="none" strike="noStrike" baseline="0" smtClean="0">
                <a:latin typeface="Segoe"/>
                <a:ea typeface="ＭＳ ゴシック"/>
              </a:rPr>
              <a:t>Delete Field.</a:t>
            </a:r>
            <a:r>
              <a:rPr lang="en-US" b="0" i="0" u="none" strike="noStrike" baseline="0" smtClean="0">
                <a:latin typeface="Segoe"/>
                <a:ea typeface="ＭＳ ゴシック"/>
              </a:rPr>
              <a:t>, In the message box that appears, click </a:t>
            </a:r>
            <a:r>
              <a:rPr lang="en-US" b="1" i="0" u="none" strike="noStrike" baseline="0" smtClean="0">
                <a:latin typeface="Segoe"/>
                <a:ea typeface="ＭＳ ゴシック"/>
              </a:rPr>
              <a:t>Yes</a:t>
            </a:r>
            <a:r>
              <a:rPr lang="en-US" b="0" i="0" u="none" strike="noStrike" baseline="0" smtClean="0">
                <a:latin typeface="Segoe"/>
                <a:ea typeface="ＭＳ ゴシック"/>
              </a:rPr>
              <a:t> to delete the Status field.</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database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32</a:t>
            </a:fld>
            <a:endParaRPr lang="en-US" dirty="0"/>
          </a:p>
        </p:txBody>
      </p:sp>
    </p:spTree>
    <p:extLst>
      <p:ext uri="{BB962C8B-B14F-4D97-AF65-F5344CB8AC3E}">
        <p14:creationId xmlns:p14="http://schemas.microsoft.com/office/powerpoint/2010/main" val="16644383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Multivalued Lookup Field</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database that is open from the previous exercise.</a:t>
            </a:r>
          </a:p>
          <a:p>
            <a:pPr lvl="1" rtl="0"/>
            <a:r>
              <a:rPr lang="en-US" b="0" i="0" u="none" strike="noStrike" baseline="0" smtClean="0">
                <a:latin typeface="Segoe"/>
                <a:ea typeface="ＭＳ ゴシック"/>
              </a:rPr>
              <a:t>Place the insertion point </a:t>
            </a:r>
            <a:br>
              <a:rPr lang="en-US" b="0" i="0" u="none" strike="noStrike" baseline="0" smtClean="0">
                <a:latin typeface="Segoe"/>
                <a:ea typeface="ＭＳ ゴシック"/>
              </a:rPr>
            </a:br>
            <a:r>
              <a:rPr lang="en-US" b="0" i="0" u="none" strike="noStrike" baseline="0" smtClean="0">
                <a:latin typeface="Segoe"/>
                <a:ea typeface="ＭＳ ゴシック"/>
              </a:rPr>
              <a:t>in the first cell of the table.</a:t>
            </a:r>
            <a:br>
              <a:rPr lang="en-US" b="0" i="0" u="none" strike="noStrike" baseline="0" smtClean="0">
                <a:latin typeface="Segoe"/>
                <a:ea typeface="ＭＳ ゴシック"/>
              </a:rPr>
            </a:br>
            <a:r>
              <a:rPr lang="en-US" b="0" i="0" u="none" strike="noStrike" baseline="0" smtClean="0">
                <a:latin typeface="Segoe"/>
                <a:ea typeface="ＭＳ ゴシック"/>
              </a:rPr>
              <a:t> Click the </a:t>
            </a:r>
            <a:r>
              <a:rPr lang="en-US" b="1" i="0" u="none" strike="noStrike" baseline="0" smtClean="0">
                <a:latin typeface="Segoe"/>
                <a:ea typeface="ＭＳ ゴシック"/>
              </a:rPr>
              <a:t>More Fields </a:t>
            </a:r>
            <a:br>
              <a:rPr lang="en-US" b="1" i="0" u="none" strike="noStrike" baseline="0" smtClean="0">
                <a:latin typeface="Segoe"/>
                <a:ea typeface="ＭＳ ゴシック"/>
              </a:rPr>
            </a:br>
            <a:r>
              <a:rPr lang="en-US" b="0" i="0" u="none" strike="noStrike" baseline="0" smtClean="0">
                <a:latin typeface="Segoe"/>
                <a:ea typeface="ＭＳ ゴシック"/>
              </a:rPr>
              <a:t>button in the Add &amp; </a:t>
            </a:r>
            <a:br>
              <a:rPr lang="en-US" b="0" i="0" u="none" strike="noStrike" baseline="0" smtClean="0">
                <a:latin typeface="Segoe"/>
                <a:ea typeface="ＭＳ ゴシック"/>
              </a:rPr>
            </a:br>
            <a:r>
              <a:rPr lang="en-US" b="0" i="0" u="none" strike="noStrike" baseline="0" smtClean="0">
                <a:latin typeface="Segoe"/>
                <a:ea typeface="ＭＳ ゴシック"/>
              </a:rPr>
              <a:t>Delete group on the </a:t>
            </a:r>
            <a:br>
              <a:rPr lang="en-US" b="0" i="0" u="none" strike="noStrike" baseline="0" smtClean="0">
                <a:latin typeface="Segoe"/>
                <a:ea typeface="ＭＳ ゴシック"/>
              </a:rPr>
            </a:br>
            <a:r>
              <a:rPr lang="en-US" b="0" i="0" u="none" strike="noStrike" baseline="0" smtClean="0">
                <a:latin typeface="Segoe"/>
                <a:ea typeface="ＭＳ ゴシック"/>
              </a:rPr>
              <a:t>Table Tools Fields </a:t>
            </a:r>
            <a:br>
              <a:rPr lang="en-US" b="0" i="0" u="none" strike="noStrike" baseline="0" smtClean="0">
                <a:latin typeface="Segoe"/>
                <a:ea typeface="ＭＳ ゴシック"/>
              </a:rPr>
            </a:br>
            <a:r>
              <a:rPr lang="en-US" b="0" i="0" u="none" strike="noStrike" baseline="0" smtClean="0">
                <a:latin typeface="Segoe"/>
                <a:ea typeface="ＭＳ ゴシック"/>
              </a:rPr>
              <a:t>contextual tab, then </a:t>
            </a:r>
            <a:br>
              <a:rPr lang="en-US" b="0" i="0" u="none" strike="noStrike" baseline="0" smtClean="0">
                <a:latin typeface="Segoe"/>
                <a:ea typeface="ＭＳ ゴシック"/>
              </a:rPr>
            </a:br>
            <a:r>
              <a:rPr lang="en-US" b="0" i="0" u="none" strike="noStrike" baseline="0" smtClean="0">
                <a:latin typeface="Segoe"/>
                <a:ea typeface="ＭＳ ゴシック"/>
              </a:rPr>
              <a:t>click the </a:t>
            </a:r>
            <a:r>
              <a:rPr lang="en-US" b="1" i="0" u="none" strike="noStrike" baseline="0" smtClean="0">
                <a:latin typeface="Segoe"/>
                <a:ea typeface="ＭＳ ゴシック"/>
              </a:rPr>
              <a:t>Lookup &amp; </a:t>
            </a:r>
            <a:br>
              <a:rPr lang="en-US" b="1" i="0" u="none" strike="noStrike" baseline="0" smtClean="0">
                <a:latin typeface="Segoe"/>
                <a:ea typeface="ＭＳ ゴシック"/>
              </a:rPr>
            </a:br>
            <a:r>
              <a:rPr lang="en-US" b="1" i="0" u="none" strike="noStrike" baseline="0" smtClean="0">
                <a:latin typeface="Segoe"/>
                <a:ea typeface="ＭＳ ゴシック"/>
              </a:rPr>
              <a:t>Relationship</a:t>
            </a:r>
            <a:r>
              <a:rPr lang="en-US" b="0" i="0" u="none" strike="noStrike" baseline="0" smtClean="0">
                <a:latin typeface="Segoe"/>
                <a:ea typeface="ＭＳ ゴシック"/>
              </a:rPr>
              <a:t> button. </a:t>
            </a:r>
            <a:br>
              <a:rPr lang="en-US" b="0" i="0" u="none" strike="noStrike" baseline="0" smtClean="0">
                <a:latin typeface="Segoe"/>
                <a:ea typeface="ＭＳ ゴシック"/>
              </a:rPr>
            </a:br>
            <a:r>
              <a:rPr lang="en-US" b="0" i="0" u="none" strike="noStrike" baseline="0" smtClean="0">
                <a:latin typeface="Segoe"/>
                <a:ea typeface="ＭＳ ゴシック"/>
              </a:rPr>
              <a:t>The Lookup Wizard appears (above).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33</a:t>
            </a:fld>
            <a:endParaRPr lang="en-US" dirty="0"/>
          </a:p>
        </p:txBody>
      </p:sp>
      <p:pic>
        <p:nvPicPr>
          <p:cNvPr id="7" name="Picture 6" descr="04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5933" y="1981200"/>
            <a:ext cx="3979334" cy="2799459"/>
          </a:xfrm>
          <a:prstGeom prst="rect">
            <a:avLst/>
          </a:prstGeom>
        </p:spPr>
      </p:pic>
    </p:spTree>
    <p:extLst>
      <p:ext uri="{BB962C8B-B14F-4D97-AF65-F5344CB8AC3E}">
        <p14:creationId xmlns:p14="http://schemas.microsoft.com/office/powerpoint/2010/main" val="33978515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Multivalued Lookup Field</a:t>
            </a:r>
          </a:p>
        </p:txBody>
      </p:sp>
      <p:sp>
        <p:nvSpPr>
          <p:cNvPr id="3" name="Text Placeholder 2"/>
          <p:cNvSpPr>
            <a:spLocks noGrp="1"/>
          </p:cNvSpPr>
          <p:nvPr>
            <p:ph type="body" idx="1"/>
          </p:nvPr>
        </p:nvSpPr>
        <p:spPr/>
        <p:txBody>
          <a:bodyPr/>
          <a:lstStyle/>
          <a:p>
            <a:pPr lvl="1" rtl="0">
              <a:buFont typeface="+mj-lt"/>
              <a:buAutoNum type="arabicPeriod" startAt="2"/>
            </a:pPr>
            <a:r>
              <a:rPr lang="en-US" sz="2000" b="0" i="0" u="none" strike="noStrike" baseline="0" smtClean="0">
                <a:latin typeface="Segoe"/>
                <a:ea typeface="ＭＳ ゴシック"/>
              </a:rPr>
              <a:t>Click </a:t>
            </a:r>
            <a:r>
              <a:rPr lang="en-US" sz="2000" b="1" i="0" u="none" strike="noStrike" baseline="0" smtClean="0">
                <a:latin typeface="Segoe"/>
                <a:ea typeface="ＭＳ ゴシック"/>
              </a:rPr>
              <a:t>Next &gt;</a:t>
            </a:r>
            <a:r>
              <a:rPr lang="en-US" sz="2000" b="0" i="0" u="none" strike="noStrike" baseline="0" smtClean="0">
                <a:latin typeface="Segoe"/>
                <a:ea typeface="ＭＳ ゴシック"/>
              </a:rPr>
              <a:t> to accept </a:t>
            </a:r>
            <a:br>
              <a:rPr lang="en-US" sz="2000" b="0" i="0" u="none" strike="noStrike" baseline="0" smtClean="0">
                <a:latin typeface="Segoe"/>
                <a:ea typeface="ＭＳ ゴシック"/>
              </a:rPr>
            </a:br>
            <a:r>
              <a:rPr lang="en-US" sz="2000" b="0" i="0" u="none" strike="noStrike" baseline="0" smtClean="0">
                <a:latin typeface="Segoe"/>
                <a:ea typeface="ＭＳ ゴシック"/>
              </a:rPr>
              <a:t>the default setting (</a:t>
            </a:r>
            <a:r>
              <a:rPr lang="en-US" sz="2000" b="0" i="1" u="none" strike="noStrike" baseline="0" smtClean="0">
                <a:latin typeface="Segoe"/>
                <a:ea typeface="ＭＳ ゴシック"/>
              </a:rPr>
              <a:t>I want </a:t>
            </a:r>
            <a:br>
              <a:rPr lang="en-US" sz="2000" b="0" i="1" u="none" strike="noStrike" baseline="0" smtClean="0">
                <a:latin typeface="Segoe"/>
                <a:ea typeface="ＭＳ ゴシック"/>
              </a:rPr>
            </a:br>
            <a:r>
              <a:rPr lang="en-US" sz="2000" b="0" i="1" u="none" strike="noStrike" baseline="0" smtClean="0">
                <a:latin typeface="Segoe"/>
                <a:ea typeface="ＭＳ ゴシック"/>
              </a:rPr>
              <a:t>the lookup field to get the </a:t>
            </a:r>
            <a:br>
              <a:rPr lang="en-US" sz="2000" b="0" i="1" u="none" strike="noStrike" baseline="0" smtClean="0">
                <a:latin typeface="Segoe"/>
                <a:ea typeface="ＭＳ ゴシック"/>
              </a:rPr>
            </a:br>
            <a:r>
              <a:rPr lang="en-US" sz="2000" b="0" i="1" u="none" strike="noStrike" baseline="0" smtClean="0">
                <a:latin typeface="Segoe"/>
                <a:ea typeface="ＭＳ ゴシック"/>
              </a:rPr>
              <a:t>values from another table </a:t>
            </a:r>
            <a:br>
              <a:rPr lang="en-US" sz="2000" b="0" i="1" u="none" strike="noStrike" baseline="0" smtClean="0">
                <a:latin typeface="Segoe"/>
                <a:ea typeface="ＭＳ ゴシック"/>
              </a:rPr>
            </a:br>
            <a:r>
              <a:rPr lang="en-US" sz="2000" b="0" i="1" u="none" strike="noStrike" baseline="0" smtClean="0">
                <a:latin typeface="Segoe"/>
                <a:ea typeface="ＭＳ ゴシック"/>
              </a:rPr>
              <a:t>or query</a:t>
            </a:r>
            <a:r>
              <a:rPr lang="en-US" sz="2000" b="0" i="0" u="none" strike="noStrike" baseline="0" smtClean="0">
                <a:latin typeface="Segoe"/>
                <a:ea typeface="ＭＳ ゴシック"/>
              </a:rPr>
              <a:t>) and display the </a:t>
            </a:r>
            <a:br>
              <a:rPr lang="en-US" sz="2000" b="0" i="0" u="none" strike="noStrike" baseline="0" smtClean="0">
                <a:latin typeface="Segoe"/>
                <a:ea typeface="ＭＳ ゴシック"/>
              </a:rPr>
            </a:br>
            <a:r>
              <a:rPr lang="en-US" sz="2000" b="0" i="0" u="none" strike="noStrike" baseline="0" smtClean="0">
                <a:latin typeface="Segoe"/>
                <a:ea typeface="ＭＳ ゴシック"/>
              </a:rPr>
              <a:t>next screen in the Lookup </a:t>
            </a:r>
            <a:br>
              <a:rPr lang="en-US" sz="2000" b="0" i="0" u="none" strike="noStrike" baseline="0" smtClean="0">
                <a:latin typeface="Segoe"/>
                <a:ea typeface="ＭＳ ゴシック"/>
              </a:rPr>
            </a:br>
            <a:r>
              <a:rPr lang="en-US" sz="2000" b="0" i="0" u="none" strike="noStrike" baseline="0" smtClean="0">
                <a:latin typeface="Segoe"/>
                <a:ea typeface="ＭＳ ゴシック"/>
              </a:rPr>
              <a:t>Wizard (right). Notice you </a:t>
            </a:r>
            <a:br>
              <a:rPr lang="en-US" sz="2000" b="0" i="0" u="none" strike="noStrike" baseline="0" smtClean="0">
                <a:latin typeface="Segoe"/>
                <a:ea typeface="ＭＳ ゴシック"/>
              </a:rPr>
            </a:br>
            <a:r>
              <a:rPr lang="en-US" sz="2000" b="0" i="0" u="none" strike="noStrike" baseline="0" smtClean="0">
                <a:latin typeface="Segoe"/>
                <a:ea typeface="ＭＳ ゴシック"/>
              </a:rPr>
              <a:t>have a choice of two </a:t>
            </a:r>
            <a:br>
              <a:rPr lang="en-US" sz="2000" b="0" i="0" u="none" strike="noStrike" baseline="0" smtClean="0">
                <a:latin typeface="Segoe"/>
                <a:ea typeface="ＭＳ ゴシック"/>
              </a:rPr>
            </a:br>
            <a:r>
              <a:rPr lang="en-US" sz="2000" b="0" i="0" u="none" strike="noStrike" baseline="0" smtClean="0">
                <a:latin typeface="Segoe"/>
                <a:ea typeface="ＭＳ ゴシック"/>
              </a:rPr>
              <a:t>tables to provide the </a:t>
            </a:r>
            <a:br>
              <a:rPr lang="en-US" sz="2000" b="0" i="0" u="none" strike="noStrike" baseline="0" smtClean="0">
                <a:latin typeface="Segoe"/>
                <a:ea typeface="ＭＳ ゴシック"/>
              </a:rPr>
            </a:br>
            <a:r>
              <a:rPr lang="en-US" sz="2000" b="0" i="0" u="none" strike="noStrike" baseline="0" smtClean="0">
                <a:latin typeface="Segoe"/>
                <a:ea typeface="ＭＳ ゴシック"/>
              </a:rPr>
              <a:t>values for the lookup </a:t>
            </a:r>
            <a:br>
              <a:rPr lang="en-US" sz="2000" b="0" i="0" u="none" strike="noStrike" baseline="0" smtClean="0">
                <a:latin typeface="Segoe"/>
                <a:ea typeface="ＭＳ ゴシック"/>
              </a:rPr>
            </a:br>
            <a:r>
              <a:rPr lang="en-US" sz="2000" b="0" i="0" u="none" strike="noStrike" baseline="0" smtClean="0">
                <a:latin typeface="Segoe"/>
                <a:ea typeface="ＭＳ ゴシック"/>
              </a:rPr>
              <a:t>field you are creating. The first table, Employees, should already be selected for you.</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34</a:t>
            </a:fld>
            <a:endParaRPr lang="en-US" dirty="0"/>
          </a:p>
        </p:txBody>
      </p:sp>
      <p:pic>
        <p:nvPicPr>
          <p:cNvPr id="7" name="Picture 6" descr="043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1600200"/>
            <a:ext cx="4178300" cy="2975690"/>
          </a:xfrm>
          <a:prstGeom prst="rect">
            <a:avLst/>
          </a:prstGeom>
        </p:spPr>
      </p:pic>
    </p:spTree>
    <p:extLst>
      <p:ext uri="{BB962C8B-B14F-4D97-AF65-F5344CB8AC3E}">
        <p14:creationId xmlns:p14="http://schemas.microsoft.com/office/powerpoint/2010/main" val="20408766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Multivalued Lookup Field</a:t>
            </a:r>
          </a:p>
        </p:txBody>
      </p:sp>
      <p:sp>
        <p:nvSpPr>
          <p:cNvPr id="3" name="Text Placeholder 2"/>
          <p:cNvSpPr>
            <a:spLocks noGrp="1"/>
          </p:cNvSpPr>
          <p:nvPr>
            <p:ph type="body" idx="1"/>
          </p:nvPr>
        </p:nvSpPr>
        <p:spPr>
          <a:xfrm>
            <a:off x="457200" y="1524000"/>
            <a:ext cx="8229600" cy="4953000"/>
          </a:xfrm>
        </p:spPr>
        <p:txBody>
          <a:bodyPr/>
          <a:lstStyle/>
          <a:p>
            <a:pPr lvl="1" rtl="0">
              <a:buFont typeface="+mj-lt"/>
              <a:buAutoNum type="arabicPeriod" startAt="3"/>
            </a:pPr>
            <a:r>
              <a:rPr lang="en-US" b="0" i="0" u="none" strike="noStrike" baseline="0" dirty="0" smtClean="0">
                <a:latin typeface="Segoe"/>
                <a:ea typeface="ＭＳ ゴシック"/>
              </a:rPr>
              <a:t>Click </a:t>
            </a:r>
            <a:r>
              <a:rPr lang="en-US" b="1" i="0" u="none" strike="noStrike" baseline="0" dirty="0" smtClean="0">
                <a:latin typeface="Segoe"/>
                <a:ea typeface="ＭＳ ゴシック"/>
              </a:rPr>
              <a:t>Next &gt;</a:t>
            </a:r>
            <a:r>
              <a:rPr lang="en-US" b="0" i="0" u="none" strike="noStrike" baseline="0" dirty="0" smtClean="0">
                <a:latin typeface="Segoe"/>
                <a:ea typeface="ＭＳ ゴシック"/>
              </a:rPr>
              <a:t> to accept </a:t>
            </a:r>
            <a:br>
              <a:rPr lang="en-US" b="0" i="0" u="none" strike="noStrike" baseline="0" dirty="0" smtClean="0">
                <a:latin typeface="Segoe"/>
                <a:ea typeface="ＭＳ ゴシック"/>
              </a:rPr>
            </a:br>
            <a:r>
              <a:rPr lang="en-US" b="0" i="0" u="none" strike="noStrike" baseline="0" dirty="0" smtClean="0">
                <a:latin typeface="Segoe"/>
                <a:ea typeface="ＭＳ ゴシック"/>
              </a:rPr>
              <a:t>the default settings and </a:t>
            </a:r>
            <a:br>
              <a:rPr lang="en-US" b="0" i="0" u="none" strike="noStrike" baseline="0" dirty="0" smtClean="0">
                <a:latin typeface="Segoe"/>
                <a:ea typeface="ＭＳ ゴシック"/>
              </a:rPr>
            </a:br>
            <a:r>
              <a:rPr lang="en-US" b="0" i="0" u="none" strike="noStrike" baseline="0" dirty="0" smtClean="0">
                <a:latin typeface="Segoe"/>
                <a:ea typeface="ＭＳ ゴシック"/>
              </a:rPr>
              <a:t>display the next screen </a:t>
            </a:r>
            <a:br>
              <a:rPr lang="en-US" b="0" i="0" u="none" strike="noStrike" baseline="0" dirty="0" smtClean="0">
                <a:latin typeface="Segoe"/>
                <a:ea typeface="ＭＳ ゴシック"/>
              </a:rPr>
            </a:br>
            <a:r>
              <a:rPr lang="en-US" b="0" i="0" u="none" strike="noStrike" baseline="0" dirty="0" smtClean="0">
                <a:latin typeface="Segoe"/>
                <a:ea typeface="ＭＳ ゴシック"/>
              </a:rPr>
              <a:t>in the Lookup Wizard </a:t>
            </a:r>
            <a:br>
              <a:rPr lang="en-US" b="0" i="0" u="none" strike="noStrike" baseline="0" dirty="0" smtClean="0">
                <a:latin typeface="Segoe"/>
                <a:ea typeface="ＭＳ ゴシック"/>
              </a:rPr>
            </a:br>
            <a:r>
              <a:rPr lang="en-US" b="0" i="0" u="none" strike="noStrike" baseline="0" dirty="0" smtClean="0">
                <a:latin typeface="Segoe"/>
                <a:ea typeface="ＭＳ ゴシック"/>
              </a:rPr>
              <a:t>(right). The Available </a:t>
            </a:r>
            <a:br>
              <a:rPr lang="en-US" b="0" i="0" u="none" strike="noStrike" baseline="0" dirty="0" smtClean="0">
                <a:latin typeface="Segoe"/>
                <a:ea typeface="ＭＳ ゴシック"/>
              </a:rPr>
            </a:br>
            <a:r>
              <a:rPr lang="en-US" b="0" i="0" u="none" strike="noStrike" baseline="0" dirty="0" smtClean="0">
                <a:latin typeface="Segoe"/>
                <a:ea typeface="ＭＳ ゴシック"/>
              </a:rPr>
              <a:t>Fields scroll box </a:t>
            </a:r>
            <a:r>
              <a:rPr lang="en-US" b="0" i="0" u="none" strike="noStrike" baseline="0" dirty="0" smtClean="0">
                <a:latin typeface="Segoe"/>
                <a:ea typeface="ＭＳ ゴシック"/>
              </a:rPr>
              <a:t/>
            </a:r>
            <a:br>
              <a:rPr lang="en-US" b="0" i="0" u="none" strike="noStrike" baseline="0" dirty="0" smtClean="0">
                <a:latin typeface="Segoe"/>
                <a:ea typeface="ＭＳ ゴシック"/>
              </a:rPr>
            </a:br>
            <a:r>
              <a:rPr lang="en-US" b="0" i="0" u="none" strike="noStrike" baseline="0" dirty="0" smtClean="0">
                <a:latin typeface="Segoe"/>
                <a:ea typeface="ＭＳ ゴシック"/>
              </a:rPr>
              <a:t>contains all </a:t>
            </a:r>
            <a:r>
              <a:rPr lang="en-US" b="0" i="0" u="none" strike="noStrike" baseline="0" dirty="0" smtClean="0">
                <a:latin typeface="Segoe"/>
                <a:ea typeface="ＭＳ ゴシック"/>
              </a:rPr>
              <a:t>the fields </a:t>
            </a:r>
            <a:r>
              <a:rPr lang="en-US" b="0" i="0" u="none" strike="noStrike" baseline="0" dirty="0" smtClean="0">
                <a:latin typeface="Segoe"/>
                <a:ea typeface="ＭＳ ゴシック"/>
              </a:rPr>
              <a:t/>
            </a:r>
            <a:br>
              <a:rPr lang="en-US" b="0" i="0" u="none" strike="noStrike" baseline="0" dirty="0" smtClean="0">
                <a:latin typeface="Segoe"/>
                <a:ea typeface="ＭＳ ゴシック"/>
              </a:rPr>
            </a:br>
            <a:r>
              <a:rPr lang="en-US" b="0" i="0" u="none" strike="noStrike" baseline="0" dirty="0" smtClean="0">
                <a:latin typeface="Segoe"/>
                <a:ea typeface="ＭＳ ゴシック"/>
              </a:rPr>
              <a:t>of the Employees </a:t>
            </a:r>
            <a:r>
              <a:rPr lang="en-US" b="0" i="0" u="none" strike="noStrike" baseline="0" dirty="0" smtClean="0">
                <a:latin typeface="Segoe"/>
                <a:ea typeface="ＭＳ ゴシック"/>
              </a:rPr>
              <a:t>table, </a:t>
            </a:r>
            <a:r>
              <a:rPr lang="en-US" b="0" i="0" u="none" strike="noStrike" baseline="0" dirty="0" smtClean="0">
                <a:latin typeface="Segoe"/>
                <a:ea typeface="ＭＳ ゴシック"/>
              </a:rPr>
              <a:t/>
            </a:r>
            <a:br>
              <a:rPr lang="en-US" b="0" i="0" u="none" strike="noStrike" baseline="0" dirty="0" smtClean="0">
                <a:latin typeface="Segoe"/>
                <a:ea typeface="ＭＳ ゴシック"/>
              </a:rPr>
            </a:br>
            <a:r>
              <a:rPr lang="en-US" b="0" i="0" u="none" strike="noStrike" baseline="0" dirty="0" smtClean="0">
                <a:latin typeface="Segoe"/>
                <a:ea typeface="ＭＳ ゴシック"/>
              </a:rPr>
              <a:t>two of </a:t>
            </a:r>
            <a:r>
              <a:rPr lang="en-US" b="0" i="0" u="none" strike="noStrike" baseline="0" dirty="0" smtClean="0">
                <a:latin typeface="Segoe"/>
                <a:ea typeface="ＭＳ ゴシック"/>
              </a:rPr>
              <a:t>which you will </a:t>
            </a:r>
            <a:r>
              <a:rPr lang="en-US" b="0" i="0" u="none" strike="noStrike" baseline="0" dirty="0" smtClean="0">
                <a:latin typeface="Segoe"/>
                <a:ea typeface="ＭＳ ゴシック"/>
              </a:rPr>
              <a:t/>
            </a:r>
            <a:br>
              <a:rPr lang="en-US" b="0" i="0" u="none" strike="noStrike" baseline="0" dirty="0" smtClean="0">
                <a:latin typeface="Segoe"/>
                <a:ea typeface="ＭＳ ゴシック"/>
              </a:rPr>
            </a:br>
            <a:r>
              <a:rPr lang="en-US" b="0" i="0" u="none" strike="noStrike" baseline="0" dirty="0" smtClean="0">
                <a:latin typeface="Segoe"/>
                <a:ea typeface="ＭＳ ゴシック"/>
              </a:rPr>
              <a:t>select since </a:t>
            </a:r>
            <a:r>
              <a:rPr lang="en-US" b="0" i="0" u="none" strike="noStrike" baseline="0" dirty="0" smtClean="0">
                <a:latin typeface="Segoe"/>
                <a:ea typeface="ＭＳ ゴシック"/>
              </a:rPr>
              <a:t>they contain the values you want to eventually look up.</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35</a:t>
            </a:fld>
            <a:endParaRPr lang="en-US" dirty="0"/>
          </a:p>
        </p:txBody>
      </p:sp>
      <p:pic>
        <p:nvPicPr>
          <p:cNvPr id="7" name="Picture 6" descr="043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3532" y="1600200"/>
            <a:ext cx="4158431" cy="2943007"/>
          </a:xfrm>
          <a:prstGeom prst="rect">
            <a:avLst/>
          </a:prstGeom>
        </p:spPr>
      </p:pic>
    </p:spTree>
    <p:extLst>
      <p:ext uri="{BB962C8B-B14F-4D97-AF65-F5344CB8AC3E}">
        <p14:creationId xmlns:p14="http://schemas.microsoft.com/office/powerpoint/2010/main" val="14292671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Multivalued Lookup Field</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latin typeface="Segoe"/>
                <a:ea typeface="ＭＳ ゴシック"/>
              </a:rPr>
              <a:t>In the Available Fields list, select </a:t>
            </a:r>
            <a:r>
              <a:rPr lang="en-US" b="1" i="0" u="none" strike="noStrike" baseline="0" smtClean="0">
                <a:latin typeface="Segoe"/>
                <a:ea typeface="ＭＳ ゴシック"/>
              </a:rPr>
              <a:t>Last Name</a:t>
            </a:r>
            <a:r>
              <a:rPr lang="en-US" b="0" i="0" u="none" strike="noStrike" baseline="0" smtClean="0">
                <a:latin typeface="Segoe"/>
                <a:ea typeface="ＭＳ ゴシック"/>
              </a:rPr>
              <a:t>, then click the </a:t>
            </a:r>
            <a:r>
              <a:rPr lang="en-US" b="1" i="0" u="none" strike="noStrike" baseline="0" smtClean="0">
                <a:latin typeface="Segoe"/>
                <a:ea typeface="Calibri"/>
              </a:rPr>
              <a:t>&gt;</a:t>
            </a:r>
            <a:r>
              <a:rPr lang="en-US" b="0" i="0" u="none" strike="noStrike" baseline="0" smtClean="0">
                <a:latin typeface="Segoe"/>
                <a:ea typeface="ＭＳ ゴシック"/>
              </a:rPr>
              <a:t> button to move it to the Selected Fields box.</a:t>
            </a:r>
          </a:p>
          <a:p>
            <a:pPr lvl="1" rtl="0">
              <a:buAutoNum type="arabicPeriod" startAt="4"/>
            </a:pPr>
            <a:r>
              <a:rPr lang="en-US" b="0" i="0" u="none" strike="noStrike" baseline="0" smtClean="0">
                <a:latin typeface="Segoe"/>
                <a:ea typeface="ＭＳ ゴシック"/>
              </a:rPr>
              <a:t>In the Available Fields list, select </a:t>
            </a:r>
            <a:r>
              <a:rPr lang="en-US" b="1" i="0" u="none" strike="noStrike" baseline="0" smtClean="0">
                <a:latin typeface="Segoe"/>
                <a:ea typeface="ＭＳ ゴシック"/>
              </a:rPr>
              <a:t>First Name</a:t>
            </a:r>
            <a:r>
              <a:rPr lang="en-US" b="0" i="0" u="none" strike="noStrike" baseline="0" smtClean="0">
                <a:latin typeface="Segoe"/>
                <a:ea typeface="ＭＳ ゴシック"/>
              </a:rPr>
              <a:t>, then click the </a:t>
            </a:r>
            <a:r>
              <a:rPr lang="en-US" b="1" i="0" u="none" strike="noStrike" baseline="0" smtClean="0">
                <a:latin typeface="Segoe"/>
                <a:ea typeface="Calibri"/>
              </a:rPr>
              <a:t>&gt;</a:t>
            </a:r>
            <a:r>
              <a:rPr lang="en-US" b="0" i="0" u="none" strike="noStrike" baseline="0" smtClean="0">
                <a:latin typeface="Segoe"/>
                <a:ea typeface="ＭＳ ゴシック"/>
              </a:rPr>
              <a:t> button to move it to the Selected Fields box.</a:t>
            </a:r>
          </a:p>
          <a:p>
            <a:pPr lvl="1" rtl="0">
              <a:buAutoNum type="arabicPeriod" startAt="4"/>
            </a:pPr>
            <a:r>
              <a:rPr lang="en-US" b="0" i="0" u="none" strike="noStrike" baseline="0" smtClean="0">
                <a:latin typeface="Segoe"/>
                <a:ea typeface="ＭＳ ゴシック"/>
              </a:rPr>
              <a:t>Click </a:t>
            </a:r>
            <a:r>
              <a:rPr lang="en-US" b="1" i="0" u="none" strike="noStrike" baseline="0" smtClean="0">
                <a:latin typeface="Segoe"/>
                <a:ea typeface="ＭＳ ゴシック"/>
              </a:rPr>
              <a:t>Next &gt;</a:t>
            </a:r>
            <a:r>
              <a:rPr lang="en-US" b="0" i="0" u="none" strike="noStrike" baseline="0" smtClean="0">
                <a:latin typeface="Segoe"/>
                <a:ea typeface="ＭＳ ゴシック"/>
              </a:rPr>
              <a:t> to accept your settings and display the next screen in the Lookup Wizard.</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36</a:t>
            </a:fld>
            <a:endParaRPr lang="en-US" dirty="0"/>
          </a:p>
        </p:txBody>
      </p:sp>
    </p:spTree>
    <p:extLst>
      <p:ext uri="{BB962C8B-B14F-4D97-AF65-F5344CB8AC3E}">
        <p14:creationId xmlns:p14="http://schemas.microsoft.com/office/powerpoint/2010/main" val="28087988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BA141A"/>
                </a:solidFill>
                <a:latin typeface="Segoe"/>
                <a:ea typeface="ＭＳ ゴシック"/>
              </a:rPr>
              <a:t>Step by Step: Create a Multivalued Lookup Field</a:t>
            </a:r>
            <a:endParaRPr lang="en-US"/>
          </a:p>
        </p:txBody>
      </p:sp>
      <p:sp>
        <p:nvSpPr>
          <p:cNvPr id="3" name="Content Placeholder 2"/>
          <p:cNvSpPr>
            <a:spLocks noGrp="1"/>
          </p:cNvSpPr>
          <p:nvPr>
            <p:ph idx="1"/>
          </p:nvPr>
        </p:nvSpPr>
        <p:spPr/>
        <p:txBody>
          <a:bodyPr/>
          <a:lstStyle/>
          <a:p>
            <a:pPr marL="457200" lvl="1" indent="-457200">
              <a:buClr>
                <a:srgbClr val="800000"/>
              </a:buClr>
              <a:buFont typeface="+mj-lt"/>
              <a:buAutoNum type="arabicPeriod" startAt="7"/>
            </a:pPr>
            <a:r>
              <a:rPr lang="en-US">
                <a:latin typeface="Segoe"/>
                <a:ea typeface="ＭＳ ゴシック"/>
              </a:rPr>
              <a:t>Click the </a:t>
            </a:r>
            <a:r>
              <a:rPr lang="en-US" b="1">
                <a:latin typeface="Segoe"/>
                <a:ea typeface="ＭＳ ゴシック"/>
              </a:rPr>
              <a:t>down arrow</a:t>
            </a:r>
            <a:r>
              <a:rPr lang="en-US">
                <a:latin typeface="Segoe"/>
                <a:ea typeface="ＭＳ ゴシック"/>
              </a:rPr>
              <a:t> in the first box and click </a:t>
            </a:r>
            <a:r>
              <a:rPr lang="en-US" b="1">
                <a:latin typeface="Segoe"/>
                <a:ea typeface="ＭＳ ゴシック"/>
              </a:rPr>
              <a:t>Last Name</a:t>
            </a:r>
            <a:r>
              <a:rPr lang="en-US">
                <a:latin typeface="Segoe"/>
                <a:ea typeface="ＭＳ ゴシック"/>
              </a:rPr>
              <a:t> (below). This will sort the Lookup column in alphabetical order by Last Name.</a:t>
            </a:r>
          </a:p>
          <a:p>
            <a:endParaRPr lang="en-US"/>
          </a:p>
        </p:txBody>
      </p:sp>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37</a:t>
            </a:fld>
            <a:endParaRPr lang="en-US" dirty="0"/>
          </a:p>
        </p:txBody>
      </p:sp>
      <p:pic>
        <p:nvPicPr>
          <p:cNvPr id="7" name="Picture 6" descr="04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2819400"/>
            <a:ext cx="3919433" cy="2755173"/>
          </a:xfrm>
          <a:prstGeom prst="rect">
            <a:avLst/>
          </a:prstGeom>
        </p:spPr>
      </p:pic>
    </p:spTree>
    <p:extLst>
      <p:ext uri="{BB962C8B-B14F-4D97-AF65-F5344CB8AC3E}">
        <p14:creationId xmlns:p14="http://schemas.microsoft.com/office/powerpoint/2010/main" val="2826504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Multivalued Lookup Field</a:t>
            </a:r>
          </a:p>
        </p:txBody>
      </p:sp>
      <p:sp>
        <p:nvSpPr>
          <p:cNvPr id="3" name="Text Placeholder 2"/>
          <p:cNvSpPr>
            <a:spLocks noGrp="1"/>
          </p:cNvSpPr>
          <p:nvPr>
            <p:ph type="body" idx="1"/>
          </p:nvPr>
        </p:nvSpPr>
        <p:spPr/>
        <p:txBody>
          <a:bodyPr/>
          <a:lstStyle/>
          <a:p>
            <a:pPr lvl="1" rtl="0">
              <a:buFont typeface="+mj-lt"/>
              <a:buAutoNum type="arabicPeriod" startAt="8"/>
            </a:pPr>
            <a:r>
              <a:rPr lang="en-US" b="0" i="0" u="none" strike="noStrike" baseline="0" smtClean="0">
                <a:latin typeface="Segoe"/>
                <a:ea typeface="ＭＳ ゴシック"/>
              </a:rPr>
              <a:t>Click </a:t>
            </a:r>
            <a:r>
              <a:rPr lang="en-US" b="1" i="0" u="none" strike="noStrike" baseline="0" smtClean="0">
                <a:latin typeface="Segoe"/>
                <a:ea typeface="ＭＳ ゴシック"/>
              </a:rPr>
              <a:t>Next &gt;</a:t>
            </a:r>
            <a:r>
              <a:rPr lang="en-US" b="0" i="0" u="none" strike="noStrike" baseline="0" smtClean="0">
                <a:latin typeface="Segoe"/>
                <a:ea typeface="ＭＳ ゴシック"/>
              </a:rPr>
              <a:t> to accept your selection and to display the next screen in the Lookup Wizard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38</a:t>
            </a:fld>
            <a:endParaRPr lang="en-US" dirty="0"/>
          </a:p>
        </p:txBody>
      </p:sp>
      <p:pic>
        <p:nvPicPr>
          <p:cNvPr id="7" name="Picture 6" descr="043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2362200"/>
            <a:ext cx="5298017" cy="3829066"/>
          </a:xfrm>
          <a:prstGeom prst="rect">
            <a:avLst/>
          </a:prstGeom>
        </p:spPr>
      </p:pic>
    </p:spTree>
    <p:extLst>
      <p:ext uri="{BB962C8B-B14F-4D97-AF65-F5344CB8AC3E}">
        <p14:creationId xmlns:p14="http://schemas.microsoft.com/office/powerpoint/2010/main" val="23089516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Multivalued Lookup Field</a:t>
            </a:r>
          </a:p>
        </p:txBody>
      </p:sp>
      <p:sp>
        <p:nvSpPr>
          <p:cNvPr id="3" name="Text Placeholder 2"/>
          <p:cNvSpPr>
            <a:spLocks noGrp="1"/>
          </p:cNvSpPr>
          <p:nvPr>
            <p:ph type="body" idx="1"/>
          </p:nvPr>
        </p:nvSpPr>
        <p:spPr/>
        <p:txBody>
          <a:bodyPr/>
          <a:lstStyle/>
          <a:p>
            <a:pPr lvl="1" rtl="0">
              <a:buFont typeface="+mj-lt"/>
              <a:buAutoNum type="arabicPeriod" startAt="9"/>
            </a:pPr>
            <a:r>
              <a:rPr lang="en-US" b="0" i="0" u="none" strike="noStrike" baseline="0" smtClean="0">
                <a:latin typeface="Segoe"/>
                <a:ea typeface="ＭＳ ゴシック"/>
              </a:rPr>
              <a:t>Click </a:t>
            </a:r>
            <a:r>
              <a:rPr lang="en-US" b="1" i="0" u="none" strike="noStrike" baseline="0" smtClean="0">
                <a:latin typeface="Segoe"/>
                <a:ea typeface="ＭＳ ゴシック"/>
              </a:rPr>
              <a:t>Next &gt;</a:t>
            </a:r>
            <a:r>
              <a:rPr lang="en-US" b="0" i="0" u="none" strike="noStrike" baseline="0" smtClean="0">
                <a:latin typeface="Segoe"/>
                <a:ea typeface="ＭＳ ゴシック"/>
              </a:rPr>
              <a:t> to accept the default selection and to hide the primary key column to ensure only relevant and meaningful data displays in the lookup column later. The final screen of the Lookup Wizard displays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39</a:t>
            </a:fld>
            <a:endParaRPr lang="en-US" dirty="0"/>
          </a:p>
        </p:txBody>
      </p:sp>
      <p:pic>
        <p:nvPicPr>
          <p:cNvPr id="7" name="Picture 6" descr="043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3048000"/>
            <a:ext cx="4417806" cy="3147484"/>
          </a:xfrm>
          <a:prstGeom prst="rect">
            <a:avLst/>
          </a:prstGeom>
        </p:spPr>
      </p:pic>
    </p:spTree>
    <p:extLst>
      <p:ext uri="{BB962C8B-B14F-4D97-AF65-F5344CB8AC3E}">
        <p14:creationId xmlns:p14="http://schemas.microsoft.com/office/powerpoint/2010/main" val="1565885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Modify Table Properties</a:t>
            </a:r>
          </a:p>
        </p:txBody>
      </p:sp>
      <p:sp>
        <p:nvSpPr>
          <p:cNvPr id="3" name="Text Placeholder 2"/>
          <p:cNvSpPr>
            <a:spLocks noGrp="1"/>
          </p:cNvSpPr>
          <p:nvPr>
            <p:ph type="body" idx="1"/>
          </p:nvPr>
        </p:nvSpPr>
        <p:spPr/>
        <p:txBody>
          <a:bodyPr/>
          <a:lstStyle/>
          <a:p>
            <a:pPr lvl="1" rtl="0">
              <a:buFont typeface="+mj-lt"/>
              <a:buAutoNum type="arabicPeriod" startAt="5"/>
            </a:pPr>
            <a:r>
              <a:rPr lang="en-US" sz="2000" b="0" i="0" u="none" strike="noStrike" baseline="0" smtClean="0">
                <a:solidFill>
                  <a:srgbClr val="000000"/>
                </a:solidFill>
                <a:latin typeface="Segoe"/>
                <a:ea typeface="ＭＳ ゴシック"/>
              </a:rPr>
              <a:t>On the Design tab, in the Show/Hide group, click </a:t>
            </a:r>
            <a:r>
              <a:rPr lang="en-US" sz="2000" b="1" i="0" u="none" strike="noStrike" baseline="0" smtClean="0">
                <a:solidFill>
                  <a:srgbClr val="000000"/>
                </a:solidFill>
                <a:latin typeface="Segoe"/>
                <a:ea typeface="ＭＳ ゴシック"/>
              </a:rPr>
              <a:t>Property</a:t>
            </a:r>
            <a:r>
              <a:rPr lang="en-US" sz="2000" b="1" i="0" u="none" strike="noStrike" baseline="0" smtClean="0">
                <a:solidFill>
                  <a:srgbClr val="000000"/>
                </a:solidFill>
                <a:latin typeface="ITC Officina Sans Bold"/>
                <a:ea typeface="ＭＳ ゴシック"/>
              </a:rPr>
              <a:t> </a:t>
            </a:r>
            <a:r>
              <a:rPr lang="en-US" sz="2000" b="1" i="0" u="none" strike="noStrike" baseline="0" smtClean="0">
                <a:solidFill>
                  <a:srgbClr val="000000"/>
                </a:solidFill>
                <a:latin typeface="Segoe"/>
                <a:ea typeface="ＭＳ ゴシック"/>
              </a:rPr>
              <a:t>Sheet</a:t>
            </a:r>
            <a:r>
              <a:rPr lang="en-US" sz="2000" b="0" i="0" u="none" strike="noStrike" baseline="0" smtClean="0">
                <a:solidFill>
                  <a:srgbClr val="000000"/>
                </a:solidFill>
                <a:latin typeface="Segoe"/>
                <a:ea typeface="ＭＳ ゴシック"/>
              </a:rPr>
              <a:t>. The Property Sheet pane appears on the right of the Access window (below).</a:t>
            </a:r>
          </a:p>
          <a:p>
            <a:pPr lvl="1" rtl="0">
              <a:buAutoNum type="arabicPeriod" startAt="5"/>
            </a:pPr>
            <a:r>
              <a:rPr lang="en-US" sz="2000" b="0" i="0" u="none" strike="noStrike" baseline="0" smtClean="0">
                <a:solidFill>
                  <a:srgbClr val="000000"/>
                </a:solidFill>
                <a:latin typeface="Segoe"/>
                <a:ea typeface="ＭＳ ゴシック"/>
              </a:rPr>
              <a:t>Place the insertion point in the property box for Description</a:t>
            </a:r>
            <a:r>
              <a:rPr lang="en-US" sz="2000" b="0" i="0" u="none" strike="noStrike" baseline="0" smtClean="0">
                <a:solidFill>
                  <a:srgbClr val="000000"/>
                </a:solidFill>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a:t>
            </a:fld>
            <a:endParaRPr lang="en-US" dirty="0"/>
          </a:p>
        </p:txBody>
      </p:sp>
      <p:pic>
        <p:nvPicPr>
          <p:cNvPr id="7" name="Picture 6" descr="0401.png"/>
          <p:cNvPicPr>
            <a:picLocks noChangeAspect="1"/>
          </p:cNvPicPr>
          <p:nvPr/>
        </p:nvPicPr>
        <p:blipFill rotWithShape="1">
          <a:blip r:embed="rId2">
            <a:extLst>
              <a:ext uri="{28A0092B-C50C-407E-A947-70E740481C1C}">
                <a14:useLocalDpi xmlns:a14="http://schemas.microsoft.com/office/drawing/2010/main" val="0"/>
              </a:ext>
            </a:extLst>
          </a:blip>
          <a:srcRect b="16027"/>
          <a:stretch/>
        </p:blipFill>
        <p:spPr>
          <a:xfrm>
            <a:off x="1905000" y="2971800"/>
            <a:ext cx="6432476" cy="3149600"/>
          </a:xfrm>
          <a:prstGeom prst="rect">
            <a:avLst/>
          </a:prstGeom>
        </p:spPr>
      </p:pic>
    </p:spTree>
    <p:extLst>
      <p:ext uri="{BB962C8B-B14F-4D97-AF65-F5344CB8AC3E}">
        <p14:creationId xmlns:p14="http://schemas.microsoft.com/office/powerpoint/2010/main" val="31627177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Multivalued Lookup Field</a:t>
            </a:r>
          </a:p>
        </p:txBody>
      </p:sp>
      <p:sp>
        <p:nvSpPr>
          <p:cNvPr id="3" name="Text Placeholder 2"/>
          <p:cNvSpPr>
            <a:spLocks noGrp="1"/>
          </p:cNvSpPr>
          <p:nvPr>
            <p:ph type="body" idx="1"/>
          </p:nvPr>
        </p:nvSpPr>
        <p:spPr/>
        <p:txBody>
          <a:bodyPr/>
          <a:lstStyle/>
          <a:p>
            <a:pPr lvl="1" rtl="0">
              <a:buFont typeface="+mj-lt"/>
              <a:buAutoNum type="arabicPeriod" startAt="10"/>
            </a:pPr>
            <a:r>
              <a:rPr lang="en-US" b="0" i="0" u="none" strike="noStrike" baseline="0" smtClean="0">
                <a:latin typeface="Segoe"/>
                <a:ea typeface="ＭＳ ゴシック"/>
              </a:rPr>
              <a:t>In the </a:t>
            </a:r>
            <a:r>
              <a:rPr lang="en-US" b="0" i="1" u="none" strike="noStrike" baseline="0" smtClean="0">
                <a:latin typeface="Segoe"/>
                <a:ea typeface="ＭＳ ゴシック"/>
              </a:rPr>
              <a:t>What label would you like for your lookup field?</a:t>
            </a:r>
            <a:r>
              <a:rPr lang="en-US" b="0" i="0" u="none" strike="noStrike" baseline="0" smtClean="0">
                <a:latin typeface="Segoe"/>
                <a:ea typeface="ＭＳ ゴシック"/>
              </a:rPr>
              <a:t> box, key </a:t>
            </a:r>
            <a:r>
              <a:rPr lang="en-US" b="1" i="0" u="none" strike="noStrike" baseline="0" smtClean="0">
                <a:latin typeface="Segoe"/>
                <a:ea typeface="ＭＳ ゴシック"/>
              </a:rPr>
              <a:t>Coordinator</a:t>
            </a:r>
            <a:r>
              <a:rPr lang="en-US" b="0" i="0" u="none" strike="noStrike" baseline="0" smtClean="0">
                <a:latin typeface="Segoe"/>
                <a:ea typeface="ＭＳ ゴシック"/>
              </a:rPr>
              <a:t>. This will create a new label named Coordinator for your column.</a:t>
            </a:r>
          </a:p>
          <a:p>
            <a:pPr lvl="1" rtl="0">
              <a:buAutoNum type="arabicPeriod" startAt="10"/>
            </a:pPr>
            <a:r>
              <a:rPr lang="en-US" b="0" i="0" u="none" strike="noStrike" baseline="0" smtClean="0">
                <a:latin typeface="Segoe"/>
                <a:ea typeface="ＭＳ ゴシック"/>
              </a:rPr>
              <a:t>Select the </a:t>
            </a:r>
            <a:r>
              <a:rPr lang="en-US" b="1" i="0" u="none" strike="noStrike" baseline="0" smtClean="0">
                <a:latin typeface="Segoe"/>
                <a:ea typeface="ＭＳ ゴシック"/>
              </a:rPr>
              <a:t>Allow Multiple Values </a:t>
            </a:r>
            <a:r>
              <a:rPr lang="en-US" b="0" i="0" u="none" strike="noStrike" baseline="0" smtClean="0">
                <a:latin typeface="Segoe"/>
                <a:ea typeface="ＭＳ ゴシック"/>
              </a:rPr>
              <a:t>check box to allow for the multiple selections of values.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40</a:t>
            </a:fld>
            <a:endParaRPr lang="en-US" dirty="0"/>
          </a:p>
        </p:txBody>
      </p:sp>
    </p:spTree>
    <p:extLst>
      <p:ext uri="{BB962C8B-B14F-4D97-AF65-F5344CB8AC3E}">
        <p14:creationId xmlns:p14="http://schemas.microsoft.com/office/powerpoint/2010/main" val="18035806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Multivalued Lookup Field</a:t>
            </a:r>
          </a:p>
        </p:txBody>
      </p:sp>
      <p:sp>
        <p:nvSpPr>
          <p:cNvPr id="3" name="Text Placeholder 2"/>
          <p:cNvSpPr>
            <a:spLocks noGrp="1"/>
          </p:cNvSpPr>
          <p:nvPr>
            <p:ph type="body" idx="1"/>
          </p:nvPr>
        </p:nvSpPr>
        <p:spPr/>
        <p:txBody>
          <a:bodyPr/>
          <a:lstStyle/>
          <a:p>
            <a:pPr lvl="1" rtl="0">
              <a:buFont typeface="+mj-lt"/>
              <a:buAutoNum type="arabicPeriod" startAt="12"/>
            </a:pPr>
            <a:r>
              <a:rPr lang="en-US" sz="2000" b="0" i="0" u="none" strike="noStrike" baseline="0" smtClean="0">
                <a:solidFill>
                  <a:srgbClr val="000000"/>
                </a:solidFill>
                <a:latin typeface="Segoe"/>
                <a:ea typeface="ＭＳ ゴシック"/>
              </a:rPr>
              <a:t>Click the </a:t>
            </a:r>
            <a:r>
              <a:rPr lang="en-US" sz="2000" b="1" i="0" u="none" strike="noStrike" baseline="0" smtClean="0">
                <a:solidFill>
                  <a:srgbClr val="000000"/>
                </a:solidFill>
                <a:latin typeface="Segoe"/>
                <a:ea typeface="ＭＳ ゴシック"/>
              </a:rPr>
              <a:t>Finish</a:t>
            </a:r>
            <a:r>
              <a:rPr lang="en-US" sz="2000" b="0" i="0" u="none" strike="noStrike" baseline="0" smtClean="0">
                <a:solidFill>
                  <a:srgbClr val="000000"/>
                </a:solidFill>
                <a:latin typeface="Segoe"/>
                <a:ea typeface="ＭＳ ゴシック"/>
              </a:rPr>
              <a: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button. A new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column named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Coordinator appears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after the ID field.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Click the </a:t>
            </a:r>
            <a:r>
              <a:rPr lang="en-US" sz="2000" b="1" i="0" u="none" strike="noStrike" baseline="0" smtClean="0">
                <a:solidFill>
                  <a:srgbClr val="000000"/>
                </a:solidFill>
                <a:latin typeface="Segoe"/>
                <a:ea typeface="Calibri"/>
              </a:rPr>
              <a:t>down </a:t>
            </a:r>
            <a:br>
              <a:rPr lang="en-US" sz="2000" b="1" i="0" u="none" strike="noStrike" baseline="0" smtClean="0">
                <a:solidFill>
                  <a:srgbClr val="000000"/>
                </a:solidFill>
                <a:latin typeface="Segoe"/>
                <a:ea typeface="Calibri"/>
              </a:rPr>
            </a:br>
            <a:r>
              <a:rPr lang="en-US" sz="2000" b="1" i="0" u="none" strike="noStrike" baseline="0" smtClean="0">
                <a:solidFill>
                  <a:srgbClr val="000000"/>
                </a:solidFill>
                <a:latin typeface="Segoe"/>
                <a:ea typeface="Calibri"/>
              </a:rPr>
              <a:t>arrow</a:t>
            </a:r>
            <a:r>
              <a:rPr lang="en-US" sz="2000" b="0" i="0" u="none" strike="noStrike" baseline="0" smtClean="0">
                <a:solidFill>
                  <a:srgbClr val="000000"/>
                </a:solidFill>
                <a:latin typeface="Segoe"/>
                <a:ea typeface="ＭＳ ゴシック"/>
              </a:rPr>
              <a:t> in the first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cell to display the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list of names (right).</a:t>
            </a:r>
          </a:p>
          <a:p>
            <a:pPr lvl="1" rtl="0">
              <a:buAutoNum type="arabicPeriod" startAt="12"/>
            </a:pPr>
            <a:r>
              <a:rPr lang="en-US" sz="2000" b="0" i="0" u="none" strike="noStrike" baseline="0" smtClean="0">
                <a:solidFill>
                  <a:srgbClr val="000000"/>
                </a:solidFill>
                <a:latin typeface="Segoe"/>
                <a:ea typeface="ＭＳ ゴシック"/>
              </a:rPr>
              <a:t>Click </a:t>
            </a:r>
            <a:r>
              <a:rPr lang="en-US" sz="2000" b="1" i="0" u="none" strike="noStrike" baseline="0" smtClean="0">
                <a:solidFill>
                  <a:srgbClr val="000000"/>
                </a:solidFill>
                <a:latin typeface="Segoe"/>
                <a:ea typeface="ＭＳ ゴシック"/>
              </a:rPr>
              <a:t>Flood/Kathie</a:t>
            </a:r>
            <a:r>
              <a:rPr lang="en-US" sz="2000" b="1" i="0" u="none" strike="noStrike" baseline="0" smtClean="0">
                <a:solidFill>
                  <a:srgbClr val="000000"/>
                </a:solidFill>
                <a:latin typeface="ITC Officina Sans Bold"/>
                <a:ea typeface="ＭＳ ゴシック"/>
              </a:rPr>
              <a:t> </a:t>
            </a:r>
            <a:br>
              <a:rPr lang="en-US" sz="2000" b="1" i="0" u="none" strike="noStrike" baseline="0" smtClean="0">
                <a:solidFill>
                  <a:srgbClr val="000000"/>
                </a:solidFill>
                <a:latin typeface="ITC Officina Sans Bold"/>
                <a:ea typeface="ＭＳ ゴシック"/>
              </a:rPr>
            </a:br>
            <a:r>
              <a:rPr lang="en-US" sz="2000" b="0" i="0" u="none" strike="noStrike" baseline="0" smtClean="0">
                <a:solidFill>
                  <a:srgbClr val="000000"/>
                </a:solidFill>
                <a:latin typeface="Segoe"/>
                <a:ea typeface="ＭＳ ゴシック"/>
              </a:rPr>
              <a:t>and </a:t>
            </a:r>
            <a:r>
              <a:rPr lang="en-US" sz="2000" b="1" i="0" u="none" strike="noStrike" baseline="0" smtClean="0">
                <a:solidFill>
                  <a:srgbClr val="000000"/>
                </a:solidFill>
                <a:latin typeface="Segoe"/>
                <a:ea typeface="ＭＳ ゴシック"/>
              </a:rPr>
              <a:t>Mares/Gabe</a:t>
            </a:r>
            <a:r>
              <a:rPr lang="en-US" sz="2000" b="0" i="0" u="none" strike="noStrike" baseline="0" smtClean="0">
                <a:solidFill>
                  <a:srgbClr val="000000"/>
                </a:solidFill>
                <a:latin typeface="Segoe"/>
                <a:ea typeface="ＭＳ ゴシック"/>
              </a:rPr>
              <a: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on the list and then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click</a:t>
            </a:r>
            <a:r>
              <a:rPr lang="en-US" sz="2000" b="1" i="0" u="none" strike="noStrike" baseline="0" smtClean="0">
                <a:solidFill>
                  <a:srgbClr val="000000"/>
                </a:solidFill>
                <a:latin typeface="Segoe"/>
                <a:ea typeface="ＭＳ ゴシック"/>
              </a:rPr>
              <a:t> OK</a:t>
            </a:r>
            <a:r>
              <a:rPr lang="en-US" sz="2000" b="0" i="0" u="none" strike="noStrike" baseline="0" smtClean="0">
                <a:solidFill>
                  <a:srgbClr val="000000"/>
                </a:solidFill>
                <a:latin typeface="Segoe"/>
                <a:ea typeface="ＭＳ ゴシック"/>
              </a:rPr>
              <a:t> to choose those multiple values for the field.</a:t>
            </a:r>
          </a:p>
          <a:p>
            <a:pPr lvl="0" rtl="0"/>
            <a:r>
              <a:rPr lang="en-US" sz="2000" b="1" i="0" u="none" strike="noStrike" baseline="0" smtClean="0">
                <a:solidFill>
                  <a:srgbClr val="000000"/>
                </a:solidFill>
                <a:latin typeface="ITC Officina Sans Bold"/>
                <a:ea typeface="ＭＳ ゴシック"/>
              </a:rPr>
              <a:t>STOP. CLOSE</a:t>
            </a:r>
            <a:r>
              <a:rPr lang="en-US" sz="2000" b="0" i="0" u="none" strike="noStrike" baseline="0" smtClean="0">
                <a:solidFill>
                  <a:srgbClr val="000000"/>
                </a:solidFill>
                <a:latin typeface="Segoe"/>
                <a:ea typeface="ＭＳ ゴシック"/>
              </a:rPr>
              <a:t> the database.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41</a:t>
            </a:fld>
            <a:endParaRPr lang="en-US" dirty="0"/>
          </a:p>
        </p:txBody>
      </p:sp>
      <p:pic>
        <p:nvPicPr>
          <p:cNvPr id="7" name="Picture 6" descr="043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2400" y="1600200"/>
            <a:ext cx="4521200" cy="3615745"/>
          </a:xfrm>
          <a:prstGeom prst="rect">
            <a:avLst/>
          </a:prstGeom>
        </p:spPr>
      </p:pic>
    </p:spTree>
    <p:extLst>
      <p:ext uri="{BB962C8B-B14F-4D97-AF65-F5344CB8AC3E}">
        <p14:creationId xmlns:p14="http://schemas.microsoft.com/office/powerpoint/2010/main" val="26567448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Skill Summary</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42</a:t>
            </a:fld>
            <a:endParaRPr lang="en-US" dirty="0"/>
          </a:p>
        </p:txBody>
      </p:sp>
      <p:pic>
        <p:nvPicPr>
          <p:cNvPr id="7" name="Picture 6" descr="0400.png"/>
          <p:cNvPicPr>
            <a:picLocks noChangeAspect="1"/>
          </p:cNvPicPr>
          <p:nvPr/>
        </p:nvPicPr>
        <p:blipFill rotWithShape="1">
          <a:blip r:embed="rId2">
            <a:extLst>
              <a:ext uri="{28A0092B-C50C-407E-A947-70E740481C1C}">
                <a14:useLocalDpi xmlns:a14="http://schemas.microsoft.com/office/drawing/2010/main" val="0"/>
              </a:ext>
            </a:extLst>
          </a:blip>
          <a:srcRect r="11944"/>
          <a:stretch/>
        </p:blipFill>
        <p:spPr>
          <a:xfrm>
            <a:off x="533400" y="1600200"/>
            <a:ext cx="8051800" cy="2740857"/>
          </a:xfrm>
          <a:prstGeom prst="rect">
            <a:avLst/>
          </a:prstGeom>
        </p:spPr>
      </p:pic>
    </p:spTree>
    <p:extLst>
      <p:ext uri="{BB962C8B-B14F-4D97-AF65-F5344CB8AC3E}">
        <p14:creationId xmlns:p14="http://schemas.microsoft.com/office/powerpoint/2010/main" val="3625905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Modify Table Properties</a:t>
            </a:r>
          </a:p>
        </p:txBody>
      </p:sp>
      <p:sp>
        <p:nvSpPr>
          <p:cNvPr id="3" name="Text Placeholder 2"/>
          <p:cNvSpPr>
            <a:spLocks noGrp="1"/>
          </p:cNvSpPr>
          <p:nvPr>
            <p:ph type="body" idx="1"/>
          </p:nvPr>
        </p:nvSpPr>
        <p:spPr/>
        <p:txBody>
          <a:bodyPr/>
          <a:lstStyle/>
          <a:p>
            <a:pPr lvl="1" rtl="0">
              <a:buFont typeface="+mj-lt"/>
              <a:buAutoNum type="arabicPeriod" startAt="7"/>
            </a:pPr>
            <a:r>
              <a:rPr lang="en-US" b="0" i="0" u="none" strike="noStrike" baseline="0" smtClean="0">
                <a:latin typeface="Segoe"/>
                <a:ea typeface="ＭＳ ゴシック"/>
              </a:rPr>
              <a:t>Press </a:t>
            </a:r>
            <a:r>
              <a:rPr lang="en-US" b="1" i="0" u="none" strike="noStrike" baseline="0" smtClean="0">
                <a:latin typeface="Segoe"/>
                <a:ea typeface="Calibri"/>
              </a:rPr>
              <a:t>Shift+F2</a:t>
            </a:r>
            <a:r>
              <a:rPr lang="en-US" b="0" i="0" u="none" strike="noStrike" baseline="0" smtClean="0">
                <a:latin typeface="Segoe"/>
                <a:ea typeface="ＭＳ ゴシック"/>
              </a:rPr>
              <a:t> to open the Zoom box (see Figure 4-2) to provide more space.</a:t>
            </a:r>
          </a:p>
          <a:p>
            <a:pPr lvl="1" rtl="0">
              <a:buAutoNum type="arabicPeriod" startAt="7"/>
            </a:pPr>
            <a:r>
              <a:rPr lang="en-US" b="0" i="0" u="none" strike="noStrike" baseline="0" smtClean="0">
                <a:latin typeface="Segoe"/>
                <a:ea typeface="ＭＳ ゴシック"/>
              </a:rPr>
              <a:t>Key Most popular events for 2014.</a:t>
            </a:r>
          </a:p>
          <a:p>
            <a:pPr lvl="1" rtl="0">
              <a:buAutoNum type="arabicPeriod" startAt="7"/>
            </a:pPr>
            <a:r>
              <a:rPr lang="en-US" b="0" i="0" u="none" strike="noStrike" baseline="0" smtClean="0">
                <a:latin typeface="Segoe"/>
                <a:ea typeface="ＭＳ ゴシック"/>
              </a:rPr>
              <a:t>Click </a:t>
            </a:r>
            <a:r>
              <a:rPr lang="en-US" b="1" i="0" u="none" strike="noStrike" baseline="0" smtClean="0">
                <a:latin typeface="Segoe"/>
                <a:ea typeface="ＭＳ ゴシック"/>
              </a:rPr>
              <a:t>OK</a:t>
            </a:r>
            <a:r>
              <a:rPr lang="en-US" b="0" i="0" u="none" strike="noStrike" baseline="0" smtClean="0">
                <a:latin typeface="Times New Roman"/>
                <a:ea typeface="ＭＳ ゴシック"/>
              </a:rPr>
              <a:t>.</a:t>
            </a:r>
          </a:p>
          <a:p>
            <a:pPr lvl="1" rtl="0">
              <a:buAutoNum type="arabicPeriod" startAt="7"/>
            </a:pPr>
            <a:r>
              <a:rPr lang="en-US" b="0" i="0" u="none" strike="noStrike" baseline="0" smtClean="0">
                <a:latin typeface="Segoe"/>
                <a:ea typeface="ＭＳ ゴシック"/>
              </a:rPr>
              <a:t>Click the </a:t>
            </a:r>
            <a:r>
              <a:rPr lang="en-US" b="1" i="0" u="none" strike="noStrike" baseline="0" smtClean="0">
                <a:latin typeface="Segoe"/>
                <a:ea typeface="ＭＳ ゴシック"/>
              </a:rPr>
              <a:t>Close</a:t>
            </a:r>
            <a:r>
              <a:rPr lang="en-US" b="0" i="0" u="none" strike="noStrike" baseline="0" smtClean="0">
                <a:latin typeface="Segoe"/>
                <a:ea typeface="ＭＳ ゴシック"/>
              </a:rPr>
              <a:t> button on the Property Sheet pane to close it.</a:t>
            </a:r>
          </a:p>
          <a:p>
            <a:pPr lvl="1" rtl="0">
              <a:buAutoNum type="arabicPeriod" startAt="7"/>
            </a:pPr>
            <a:r>
              <a:rPr lang="en-US" b="0" i="0" u="none" strike="noStrike" baseline="0" smtClean="0">
                <a:latin typeface="Segoe"/>
                <a:ea typeface="ＭＳ ゴシック"/>
              </a:rPr>
              <a:t>Click the </a:t>
            </a:r>
            <a:r>
              <a:rPr lang="en-US" b="1" i="0" u="none" strike="noStrike" baseline="0" smtClean="0">
                <a:latin typeface="Segoe"/>
                <a:ea typeface="ＭＳ ゴシック"/>
              </a:rPr>
              <a:t>File </a:t>
            </a:r>
            <a:r>
              <a:rPr lang="en-US" b="0" i="0" u="none" strike="noStrike" baseline="0" smtClean="0">
                <a:latin typeface="Segoe"/>
                <a:ea typeface="ＭＳ ゴシック"/>
              </a:rPr>
              <a:t>tab and click </a:t>
            </a:r>
            <a:r>
              <a:rPr lang="en-US" b="1" i="0" u="none" strike="noStrike" baseline="0" smtClean="0">
                <a:latin typeface="Segoe"/>
                <a:ea typeface="ＭＳ ゴシック"/>
              </a:rPr>
              <a:t>Save </a:t>
            </a:r>
            <a:r>
              <a:rPr lang="en-US" b="0" i="0" u="none" strike="noStrike" baseline="0" smtClean="0">
                <a:latin typeface="Segoe"/>
                <a:ea typeface="ＭＳ ゴシック"/>
              </a:rPr>
              <a:t>to save the design changes you have made to the table.</a:t>
            </a:r>
          </a:p>
          <a:p>
            <a:pPr lvl="1" rtl="0">
              <a:buAutoNum type="arabicPeriod" startAt="7"/>
            </a:pPr>
            <a:r>
              <a:rPr lang="en-US" b="0" i="0" u="none" strike="noStrike" baseline="0" smtClean="0">
                <a:latin typeface="Segoe"/>
                <a:ea typeface="ＭＳ ゴシック"/>
              </a:rPr>
              <a:t>Click the </a:t>
            </a:r>
            <a:r>
              <a:rPr lang="en-US" b="1" i="0" u="none" strike="noStrike" baseline="0" smtClean="0">
                <a:latin typeface="Segoe"/>
                <a:ea typeface="ＭＳ ゴシック"/>
              </a:rPr>
              <a:t>Close ‘Events’</a:t>
            </a:r>
            <a:r>
              <a:rPr lang="en-US" b="0" i="0" u="none" strike="noStrike" baseline="0" smtClean="0">
                <a:latin typeface="Segoe"/>
                <a:ea typeface="ＭＳ ゴシック"/>
              </a:rPr>
              <a:t> button to close the table.</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database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a:t>
            </a:fld>
            <a:endParaRPr lang="en-US" dirty="0"/>
          </a:p>
        </p:txBody>
      </p:sp>
    </p:spTree>
    <p:extLst>
      <p:ext uri="{BB962C8B-B14F-4D97-AF65-F5344CB8AC3E}">
        <p14:creationId xmlns:p14="http://schemas.microsoft.com/office/powerpoint/2010/main" val="959550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Rename a Table</a:t>
            </a:r>
          </a:p>
        </p:txBody>
      </p:sp>
      <p:sp>
        <p:nvSpPr>
          <p:cNvPr id="3" name="Text Placeholder 2"/>
          <p:cNvSpPr>
            <a:spLocks noGrp="1"/>
          </p:cNvSpPr>
          <p:nvPr>
            <p:ph type="body" idx="1"/>
          </p:nvPr>
        </p:nvSpPr>
        <p:spPr/>
        <p:txBody>
          <a:bodyPr/>
          <a:lstStyle/>
          <a:p>
            <a:pPr lvl="0" rtl="0"/>
            <a:r>
              <a:rPr lang="en-US" b="1" i="0" u="none" strike="noStrike" baseline="0" smtClean="0">
                <a:solidFill>
                  <a:srgbClr val="000000"/>
                </a:solidFill>
                <a:latin typeface="ITC Officina Sans Bold"/>
                <a:ea typeface="ＭＳ ゴシック"/>
              </a:rPr>
              <a:t>USE</a:t>
            </a:r>
            <a:r>
              <a:rPr lang="en-US" b="0" i="0" u="none" strike="noStrike" baseline="0" smtClean="0">
                <a:solidFill>
                  <a:srgbClr val="000000"/>
                </a:solidFill>
                <a:latin typeface="Segoe"/>
                <a:ea typeface="ＭＳ ゴシック"/>
              </a:rPr>
              <a:t> the database that is open from the previous exercise.</a:t>
            </a:r>
          </a:p>
          <a:p>
            <a:pPr lvl="1" rtl="0"/>
            <a:r>
              <a:rPr lang="en-US" b="0" i="0" u="none" strike="noStrike" baseline="0" smtClean="0">
                <a:solidFill>
                  <a:srgbClr val="000000"/>
                </a:solidFill>
                <a:latin typeface="Segoe"/>
                <a:ea typeface="ＭＳ ゴシック"/>
              </a:rPr>
              <a:t>On the Create tab, in the Templates group, click the </a:t>
            </a:r>
            <a:r>
              <a:rPr lang="en-US" b="1" i="0" u="none" strike="noStrike" baseline="0" smtClean="0">
                <a:solidFill>
                  <a:srgbClr val="000000"/>
                </a:solidFill>
                <a:latin typeface="Segoe"/>
                <a:ea typeface="ＭＳ ゴシック"/>
              </a:rPr>
              <a:t>Application Parts</a:t>
            </a:r>
            <a:r>
              <a:rPr lang="en-US" b="0" i="0" u="none" strike="noStrike" baseline="0" smtClean="0">
                <a:solidFill>
                  <a:srgbClr val="000000"/>
                </a:solidFill>
                <a:latin typeface="Segoe"/>
                <a:ea typeface="ＭＳ ゴシック"/>
              </a:rPr>
              <a:t> button and click </a:t>
            </a:r>
            <a:r>
              <a:rPr lang="en-US" b="1" i="0" u="none" strike="noStrike" baseline="0" smtClean="0">
                <a:solidFill>
                  <a:srgbClr val="000000"/>
                </a:solidFill>
                <a:latin typeface="Segoe"/>
                <a:ea typeface="ＭＳ ゴシック"/>
              </a:rPr>
              <a:t>Comments</a:t>
            </a:r>
            <a:r>
              <a:rPr lang="en-US" b="0" i="0" u="none" strike="noStrike" baseline="0" smtClean="0">
                <a:solidFill>
                  <a:srgbClr val="000000"/>
                </a:solidFill>
                <a:latin typeface="Segoe"/>
                <a:ea typeface="ＭＳ ゴシック"/>
              </a:rPr>
              <a:t> to create a new table.</a:t>
            </a:r>
          </a:p>
          <a:p>
            <a:pPr lvl="1" rtl="0"/>
            <a:r>
              <a:rPr lang="en-US" b="0" i="0" u="none" strike="noStrike" baseline="0" smtClean="0">
                <a:solidFill>
                  <a:srgbClr val="000000"/>
                </a:solidFill>
                <a:latin typeface="Segoe"/>
                <a:ea typeface="ＭＳ ゴシック"/>
              </a:rPr>
              <a:t>In the Create Relationship dialog box that appears, select </a:t>
            </a:r>
            <a:r>
              <a:rPr lang="en-US" b="1" i="0" u="none" strike="noStrike" baseline="0" smtClean="0">
                <a:solidFill>
                  <a:srgbClr val="000000"/>
                </a:solidFill>
                <a:latin typeface="Segoe"/>
                <a:ea typeface="ＭＳ ゴシック"/>
              </a:rPr>
              <a:t>There is no relationship </a:t>
            </a:r>
            <a:r>
              <a:rPr lang="en-US" b="0" i="0" u="none" strike="noStrike" baseline="0" smtClean="0">
                <a:solidFill>
                  <a:srgbClr val="000000"/>
                </a:solidFill>
                <a:latin typeface="Segoe"/>
                <a:ea typeface="ＭＳ ゴシック"/>
              </a:rPr>
              <a:t>and then click </a:t>
            </a:r>
            <a:r>
              <a:rPr lang="en-US" b="1" i="0" u="none" strike="noStrike" baseline="0" smtClean="0">
                <a:solidFill>
                  <a:srgbClr val="000000"/>
                </a:solidFill>
                <a:latin typeface="Segoe"/>
                <a:ea typeface="ＭＳ ゴシック"/>
              </a:rPr>
              <a:t>Create</a:t>
            </a:r>
            <a:r>
              <a:rPr lang="en-US" b="0" i="0" u="none" strike="noStrike" baseline="0" smtClean="0">
                <a:solidFill>
                  <a:srgbClr val="000000"/>
                </a:solidFill>
                <a:latin typeface="Times New Roman"/>
                <a:ea typeface="ＭＳ ゴシック"/>
              </a:rPr>
              <a:t>.</a:t>
            </a:r>
            <a:endParaRPr lang="en-US" b="1"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a:t>
            </a:fld>
            <a:endParaRPr lang="en-US" dirty="0"/>
          </a:p>
        </p:txBody>
      </p:sp>
    </p:spTree>
    <p:extLst>
      <p:ext uri="{BB962C8B-B14F-4D97-AF65-F5344CB8AC3E}">
        <p14:creationId xmlns:p14="http://schemas.microsoft.com/office/powerpoint/2010/main" val="1394057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Rename a Table</a:t>
            </a:r>
          </a:p>
        </p:txBody>
      </p:sp>
      <p:sp>
        <p:nvSpPr>
          <p:cNvPr id="3" name="Text Placeholder 2"/>
          <p:cNvSpPr>
            <a:spLocks noGrp="1"/>
          </p:cNvSpPr>
          <p:nvPr>
            <p:ph type="body" idx="1"/>
          </p:nvPr>
        </p:nvSpPr>
        <p:spPr/>
        <p:txBody>
          <a:bodyPr/>
          <a:lstStyle/>
          <a:p>
            <a:pPr lvl="1" rtl="0">
              <a:buFont typeface="+mj-lt"/>
              <a:buAutoNum type="arabicPeriod" startAt="3"/>
            </a:pPr>
            <a:r>
              <a:rPr lang="en-US" sz="2000" b="0" i="0" u="none" strike="noStrike" baseline="0" smtClean="0">
                <a:solidFill>
                  <a:srgbClr val="000000"/>
                </a:solidFill>
                <a:latin typeface="Segoe"/>
                <a:ea typeface="ＭＳ ゴシック"/>
              </a:rPr>
              <a:t>Open the </a:t>
            </a:r>
            <a:r>
              <a:rPr lang="en-US" sz="2000" b="1" i="0" u="none" strike="noStrike" baseline="0" smtClean="0">
                <a:solidFill>
                  <a:srgbClr val="000000"/>
                </a:solidFill>
                <a:latin typeface="ITC Officina Sans Bold"/>
                <a:ea typeface="ＭＳ ゴシック"/>
              </a:rPr>
              <a:t>Comments </a:t>
            </a:r>
            <a:r>
              <a:rPr lang="en-US" sz="2000" b="0" i="0" u="none" strike="noStrike" baseline="0" smtClean="0">
                <a:solidFill>
                  <a:srgbClr val="000000"/>
                </a:solidFill>
                <a:latin typeface="ITC Officina Sans Bold"/>
                <a:ea typeface="ＭＳ ゴシック"/>
              </a:rPr>
              <a:t>table</a:t>
            </a:r>
            <a:r>
              <a:rPr lang="en-US" sz="2000" b="0" i="0" u="none" strike="noStrike" baseline="0" smtClean="0">
                <a:solidFill>
                  <a:srgbClr val="000000"/>
                </a:solidFill>
                <a:latin typeface="Segoe"/>
                <a:ea typeface="ＭＳ ゴシック"/>
              </a:rPr>
              <a: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and </a:t>
            </a:r>
            <a:r>
              <a:rPr lang="en-US" sz="2000" b="0" i="0" u="none" strike="noStrike" baseline="0" smtClean="0">
                <a:solidFill>
                  <a:srgbClr val="000000"/>
                </a:solidFill>
                <a:latin typeface="ITC Officina Sans Bold"/>
                <a:ea typeface="ＭＳ ゴシック"/>
              </a:rPr>
              <a:t>right-click </a:t>
            </a:r>
            <a:r>
              <a:rPr lang="en-US" sz="2000" b="1" i="0" u="none" strike="noStrike" baseline="0" smtClean="0">
                <a:solidFill>
                  <a:srgbClr val="000000"/>
                </a:solidFill>
                <a:latin typeface="Segoe"/>
                <a:ea typeface="ＭＳ ゴシック"/>
              </a:rPr>
              <a:t>Comments</a:t>
            </a:r>
            <a:r>
              <a:rPr lang="en-US" sz="2000" b="1" i="0" u="none" strike="noStrike" baseline="0" smtClean="0">
                <a:solidFill>
                  <a:srgbClr val="000000"/>
                </a:solidFill>
                <a:latin typeface="ITC Officina Sans Bold"/>
                <a:ea typeface="ＭＳ ゴシック"/>
              </a:rPr>
              <a:t> in </a:t>
            </a:r>
            <a:br>
              <a:rPr lang="en-US" sz="2000" b="1" i="0" u="none" strike="noStrike" baseline="0" smtClean="0">
                <a:solidFill>
                  <a:srgbClr val="000000"/>
                </a:solidFill>
                <a:latin typeface="ITC Officina Sans Bold"/>
                <a:ea typeface="ＭＳ ゴシック"/>
              </a:rPr>
            </a:br>
            <a:r>
              <a:rPr lang="en-US" sz="2000" b="1" i="0" u="none" strike="noStrike" baseline="0" smtClean="0">
                <a:solidFill>
                  <a:srgbClr val="000000"/>
                </a:solidFill>
                <a:latin typeface="ITC Officina Sans Bold"/>
                <a:ea typeface="ＭＳ ゴシック"/>
              </a:rPr>
              <a:t>the Navigation Pane</a:t>
            </a:r>
            <a:r>
              <a:rPr lang="en-US" sz="2000" b="0" i="0" u="none" strike="noStrike" baseline="0" smtClean="0">
                <a:solidFill>
                  <a:srgbClr val="000000"/>
                </a:solidFill>
                <a:latin typeface="ITC Officina Sans Bold"/>
                <a:ea typeface="ＭＳ ゴシック"/>
              </a:rPr>
              <a:t> to </a:t>
            </a:r>
            <a:br>
              <a:rPr lang="en-US" sz="2000" b="0" i="0" u="none" strike="noStrike" baseline="0" smtClean="0">
                <a:solidFill>
                  <a:srgbClr val="000000"/>
                </a:solidFill>
                <a:latin typeface="ITC Officina Sans Bold"/>
                <a:ea typeface="ＭＳ ゴシック"/>
              </a:rPr>
            </a:br>
            <a:r>
              <a:rPr lang="en-US" sz="2000" b="0" i="0" u="none" strike="noStrike" baseline="0" smtClean="0">
                <a:solidFill>
                  <a:srgbClr val="000000"/>
                </a:solidFill>
                <a:latin typeface="ITC Officina Sans Bold"/>
                <a:ea typeface="ＭＳ ゴシック"/>
              </a:rPr>
              <a:t>display the shortcut menu </a:t>
            </a:r>
            <a:br>
              <a:rPr lang="en-US" sz="2000" b="0" i="0" u="none" strike="noStrike" baseline="0" smtClean="0">
                <a:solidFill>
                  <a:srgbClr val="000000"/>
                </a:solidFill>
                <a:latin typeface="ITC Officina Sans Bold"/>
                <a:ea typeface="ＭＳ ゴシック"/>
              </a:rPr>
            </a:br>
            <a:r>
              <a:rPr lang="en-US" sz="2000" b="0" i="0" u="none" strike="noStrike" baseline="0" smtClean="0">
                <a:solidFill>
                  <a:srgbClr val="000000"/>
                </a:solidFill>
                <a:latin typeface="ITC Officina Sans Bold"/>
                <a:ea typeface="ＭＳ ゴシック"/>
              </a:rPr>
              <a:t>shown at right</a:t>
            </a:r>
            <a:r>
              <a:rPr lang="en-US" sz="2000" b="0" i="0" u="none" strike="noStrike" baseline="0" smtClean="0">
                <a:solidFill>
                  <a:srgbClr val="000000"/>
                </a:solidFill>
                <a:latin typeface="Segoe"/>
                <a:ea typeface="ＭＳ ゴシック"/>
              </a:rPr>
              <a:t>. Select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Rename and a dialog box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appears that states </a:t>
            </a:r>
            <a:r>
              <a:rPr lang="en-US" sz="2000" b="0" i="1" u="none" strike="noStrike" baseline="0" smtClean="0">
                <a:solidFill>
                  <a:srgbClr val="000000"/>
                </a:solidFill>
                <a:latin typeface="Segoe"/>
                <a:ea typeface="ＭＳ ゴシック"/>
              </a:rPr>
              <a:t>You can’t </a:t>
            </a:r>
            <a:br>
              <a:rPr lang="en-US" sz="2000" b="0" i="1" u="none" strike="noStrike" baseline="0" smtClean="0">
                <a:solidFill>
                  <a:srgbClr val="000000"/>
                </a:solidFill>
                <a:latin typeface="Segoe"/>
                <a:ea typeface="ＭＳ ゴシック"/>
              </a:rPr>
            </a:br>
            <a:r>
              <a:rPr lang="en-US" sz="2000" b="0" i="1" u="none" strike="noStrike" baseline="0" smtClean="0">
                <a:solidFill>
                  <a:srgbClr val="000000"/>
                </a:solidFill>
                <a:latin typeface="Segoe"/>
                <a:ea typeface="ＭＳ ゴシック"/>
              </a:rPr>
              <a:t>rename the database object </a:t>
            </a:r>
            <a:br>
              <a:rPr lang="en-US" sz="2000" b="0" i="1" u="none" strike="noStrike" baseline="0" smtClean="0">
                <a:solidFill>
                  <a:srgbClr val="000000"/>
                </a:solidFill>
                <a:latin typeface="Segoe"/>
                <a:ea typeface="ＭＳ ゴシック"/>
              </a:rPr>
            </a:br>
            <a:r>
              <a:rPr lang="en-US" sz="2000" b="0" i="1" u="none" strike="noStrike" baseline="0" smtClean="0">
                <a:solidFill>
                  <a:srgbClr val="000000"/>
                </a:solidFill>
                <a:latin typeface="Segoe"/>
                <a:ea typeface="ＭＳ ゴシック"/>
              </a:rPr>
              <a:t>‘Comments’ while it’s open</a:t>
            </a:r>
            <a:r>
              <a:rPr lang="en-US" sz="2000" b="0" i="0" u="none" strike="noStrike" baseline="0" smtClean="0">
                <a:solidFill>
                  <a:srgbClr val="000000"/>
                </a:solidFill>
                <a:latin typeface="Segoe"/>
                <a:ea typeface="ＭＳ ゴシック"/>
              </a:rPr>
              <a: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(below). Close the dialog box.</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a:t>
            </a:fld>
            <a:endParaRPr lang="en-US" dirty="0"/>
          </a:p>
        </p:txBody>
      </p:sp>
      <p:pic>
        <p:nvPicPr>
          <p:cNvPr id="7" name="Picture 6" descr="04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5400" y="1600200"/>
            <a:ext cx="3386131" cy="4419600"/>
          </a:xfrm>
          <a:prstGeom prst="rect">
            <a:avLst/>
          </a:prstGeom>
        </p:spPr>
      </p:pic>
      <p:pic>
        <p:nvPicPr>
          <p:cNvPr id="8" name="Picture 7" descr="040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4766733"/>
            <a:ext cx="3412067" cy="1247214"/>
          </a:xfrm>
          <a:prstGeom prst="rect">
            <a:avLst/>
          </a:prstGeom>
        </p:spPr>
      </p:pic>
    </p:spTree>
    <p:extLst>
      <p:ext uri="{BB962C8B-B14F-4D97-AF65-F5344CB8AC3E}">
        <p14:creationId xmlns:p14="http://schemas.microsoft.com/office/powerpoint/2010/main" val="2350541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Rename a Table</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latin typeface="Segoe"/>
                <a:ea typeface="ＭＳ ゴシック"/>
              </a:rPr>
              <a:t>Close the</a:t>
            </a:r>
            <a:r>
              <a:rPr lang="en-US" b="1" i="0" u="none" strike="noStrike" baseline="0" smtClean="0">
                <a:latin typeface="Segoe"/>
                <a:ea typeface="ＭＳ ゴシック"/>
              </a:rPr>
              <a:t> Comments</a:t>
            </a:r>
            <a:r>
              <a:rPr lang="en-US" b="0" i="0" u="none" strike="noStrike" baseline="0" smtClean="0">
                <a:latin typeface="Segoe"/>
                <a:ea typeface="ＭＳ ゴシック"/>
              </a:rPr>
              <a:t> table. The </a:t>
            </a:r>
            <a:br>
              <a:rPr lang="en-US" b="0" i="0" u="none" strike="noStrike" baseline="0" smtClean="0">
                <a:latin typeface="Segoe"/>
                <a:ea typeface="ＭＳ ゴシック"/>
              </a:rPr>
            </a:br>
            <a:r>
              <a:rPr lang="en-US" b="0" i="0" u="none" strike="noStrike" baseline="0" smtClean="0">
                <a:latin typeface="Segoe"/>
                <a:ea typeface="ＭＳ ゴシック"/>
              </a:rPr>
              <a:t>table closes.</a:t>
            </a:r>
          </a:p>
          <a:p>
            <a:pPr lvl="1" rtl="0">
              <a:buAutoNum type="arabicPeriod" startAt="4"/>
            </a:pPr>
            <a:r>
              <a:rPr lang="en-US" b="0" i="0" u="none" strike="noStrike" baseline="0" smtClean="0">
                <a:latin typeface="Segoe"/>
                <a:ea typeface="ＭＳ ゴシック"/>
              </a:rPr>
              <a:t>Right-click </a:t>
            </a:r>
            <a:r>
              <a:rPr lang="en-US" b="1" i="0" u="none" strike="noStrike" baseline="0" smtClean="0">
                <a:latin typeface="Segoe"/>
                <a:ea typeface="ＭＳ ゴシック"/>
              </a:rPr>
              <a:t>Comments</a:t>
            </a:r>
            <a:r>
              <a:rPr lang="en-US" b="0" i="0" u="none" strike="noStrike" baseline="0" smtClean="0">
                <a:latin typeface="Segoe"/>
                <a:ea typeface="ＭＳ ゴシック"/>
              </a:rPr>
              <a:t> in the </a:t>
            </a:r>
            <a:br>
              <a:rPr lang="en-US" b="0" i="0" u="none" strike="noStrike" baseline="0" smtClean="0">
                <a:latin typeface="Segoe"/>
                <a:ea typeface="ＭＳ ゴシック"/>
              </a:rPr>
            </a:br>
            <a:r>
              <a:rPr lang="en-US" b="0" i="0" u="none" strike="noStrike" baseline="0" smtClean="0">
                <a:latin typeface="Segoe"/>
                <a:ea typeface="ＭＳ ゴシック"/>
              </a:rPr>
              <a:t>Navigation Pane to display the </a:t>
            </a:r>
            <a:br>
              <a:rPr lang="en-US" b="0" i="0" u="none" strike="noStrike" baseline="0" smtClean="0">
                <a:latin typeface="Segoe"/>
                <a:ea typeface="ＭＳ ゴシック"/>
              </a:rPr>
            </a:br>
            <a:r>
              <a:rPr lang="en-US" b="0" i="0" u="none" strike="noStrike" baseline="0" smtClean="0">
                <a:latin typeface="Segoe"/>
                <a:ea typeface="ＭＳ ゴシック"/>
              </a:rPr>
              <a:t>shortcut menu.</a:t>
            </a:r>
          </a:p>
          <a:p>
            <a:pPr lvl="1" rtl="0">
              <a:buAutoNum type="arabicPeriod" startAt="4"/>
            </a:pPr>
            <a:r>
              <a:rPr lang="en-US" b="0" i="0" u="none" strike="noStrike" baseline="0" smtClean="0">
                <a:latin typeface="Segoe"/>
                <a:ea typeface="ＭＳ ゴシック"/>
              </a:rPr>
              <a:t>Click </a:t>
            </a:r>
            <a:r>
              <a:rPr lang="en-US" b="1" i="0" u="none" strike="noStrike" baseline="0" smtClean="0">
                <a:latin typeface="Segoe"/>
                <a:ea typeface="ＭＳ ゴシック"/>
              </a:rPr>
              <a:t>Rename</a:t>
            </a:r>
            <a:r>
              <a:rPr lang="en-US" b="0" i="0" u="none" strike="noStrike" baseline="0" smtClean="0">
                <a:latin typeface="Segoe"/>
                <a:ea typeface="ＭＳ ゴシック"/>
              </a:rPr>
              <a:t>. The table name is </a:t>
            </a:r>
            <a:br>
              <a:rPr lang="en-US" b="0" i="0" u="none" strike="noStrike" baseline="0" smtClean="0">
                <a:latin typeface="Segoe"/>
                <a:ea typeface="ＭＳ ゴシック"/>
              </a:rPr>
            </a:br>
            <a:r>
              <a:rPr lang="en-US" b="0" i="0" u="none" strike="noStrike" baseline="0" smtClean="0">
                <a:latin typeface="Segoe"/>
                <a:ea typeface="ＭＳ ゴシック"/>
              </a:rPr>
              <a:t>now selected for renaming (right).</a:t>
            </a:r>
          </a:p>
          <a:p>
            <a:pPr lvl="1" rtl="0">
              <a:buAutoNum type="arabicPeriod" startAt="4"/>
            </a:pPr>
            <a:r>
              <a:rPr lang="en-US" b="0" i="0" u="none" strike="noStrike" baseline="0" smtClean="0">
                <a:latin typeface="Segoe"/>
                <a:ea typeface="ＭＳ ゴシック"/>
              </a:rPr>
              <a:t>Key </a:t>
            </a:r>
            <a:r>
              <a:rPr lang="en-US" b="1" i="0" u="none" strike="noStrike" baseline="0" smtClean="0">
                <a:latin typeface="Segoe"/>
                <a:ea typeface="ＭＳ ゴシック"/>
              </a:rPr>
              <a:t>Event Comments</a:t>
            </a:r>
            <a:r>
              <a:rPr lang="en-US" b="0" i="0" u="none" strike="noStrike" baseline="0" smtClean="0">
                <a:latin typeface="Segoe"/>
                <a:ea typeface="ＭＳ ゴシック"/>
              </a:rPr>
              <a:t> and press </a:t>
            </a:r>
            <a:br>
              <a:rPr lang="en-US" b="0" i="0" u="none" strike="noStrike" baseline="0" smtClean="0">
                <a:latin typeface="Segoe"/>
                <a:ea typeface="ＭＳ ゴシック"/>
              </a:rPr>
            </a:br>
            <a:r>
              <a:rPr lang="en-US" b="1" i="0" u="none" strike="noStrike" baseline="0" smtClean="0">
                <a:latin typeface="Segoe"/>
                <a:ea typeface="Calibri"/>
              </a:rPr>
              <a:t>Enter</a:t>
            </a:r>
            <a:r>
              <a:rPr lang="en-US" b="0" i="0" u="none" strike="noStrike" baseline="0" smtClean="0">
                <a:latin typeface="Segoe"/>
                <a:ea typeface="ＭＳ ゴシック"/>
              </a:rPr>
              <a:t>. The table has been </a:t>
            </a:r>
            <a:br>
              <a:rPr lang="en-US" b="0" i="0" u="none" strike="noStrike" baseline="0" smtClean="0">
                <a:latin typeface="Segoe"/>
                <a:ea typeface="ＭＳ ゴシック"/>
              </a:rPr>
            </a:br>
            <a:r>
              <a:rPr lang="en-US" b="0" i="0" u="none" strike="noStrike" baseline="0" smtClean="0">
                <a:latin typeface="Segoe"/>
                <a:ea typeface="ＭＳ ゴシック"/>
              </a:rPr>
              <a:t>renamed.</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database open </a:t>
            </a:r>
            <a:br>
              <a:rPr lang="en-US" b="0" i="0" u="none" strike="noStrike" baseline="0" smtClean="0">
                <a:latin typeface="Segoe"/>
                <a:ea typeface="ＭＳ ゴシック"/>
              </a:rPr>
            </a:br>
            <a:r>
              <a:rPr lang="en-US" b="0" i="0" u="none" strike="noStrike" baseline="0" smtClean="0">
                <a:latin typeface="Segoe"/>
                <a:ea typeface="ＭＳ ゴシック"/>
              </a:rPr>
              <a:t>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a:t>
            </a:fld>
            <a:endParaRPr lang="en-US" dirty="0"/>
          </a:p>
        </p:txBody>
      </p:sp>
      <p:pic>
        <p:nvPicPr>
          <p:cNvPr id="7" name="Picture 6" descr="04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1117" y="1676400"/>
            <a:ext cx="2809483" cy="4417582"/>
          </a:xfrm>
          <a:prstGeom prst="rect">
            <a:avLst/>
          </a:prstGeom>
        </p:spPr>
      </p:pic>
    </p:spTree>
    <p:extLst>
      <p:ext uri="{BB962C8B-B14F-4D97-AF65-F5344CB8AC3E}">
        <p14:creationId xmlns:p14="http://schemas.microsoft.com/office/powerpoint/2010/main" val="8480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Delete a Table</a:t>
            </a:r>
          </a:p>
        </p:txBody>
      </p:sp>
      <p:sp>
        <p:nvSpPr>
          <p:cNvPr id="3" name="Text Placeholder 2"/>
          <p:cNvSpPr>
            <a:spLocks noGrp="1"/>
          </p:cNvSpPr>
          <p:nvPr>
            <p:ph type="body" idx="1"/>
          </p:nvPr>
        </p:nvSpPr>
        <p:spPr/>
        <p:txBody>
          <a:bodyPr/>
          <a:lstStyle/>
          <a:p>
            <a:pPr lvl="0" rtl="0"/>
            <a:r>
              <a:rPr lang="en-US" b="1" i="0" u="none" strike="noStrike" baseline="0" smtClean="0">
                <a:solidFill>
                  <a:srgbClr val="000000"/>
                </a:solidFill>
                <a:latin typeface="ITC Officina Sans Bold"/>
                <a:ea typeface="ＭＳ ゴシック"/>
              </a:rPr>
              <a:t>USE</a:t>
            </a:r>
            <a:r>
              <a:rPr lang="en-US" b="0" i="0" u="none" strike="noStrike" baseline="0" smtClean="0">
                <a:solidFill>
                  <a:srgbClr val="000000"/>
                </a:solidFill>
                <a:latin typeface="Segoe"/>
                <a:ea typeface="ＭＳ ゴシック"/>
              </a:rPr>
              <a:t> the database that is open from the previous exercise.</a:t>
            </a:r>
          </a:p>
          <a:p>
            <a:pPr lvl="1" rtl="0"/>
            <a:r>
              <a:rPr lang="en-US" b="0" i="0" u="none" strike="noStrike" baseline="0" smtClean="0">
                <a:solidFill>
                  <a:srgbClr val="000000"/>
                </a:solidFill>
                <a:latin typeface="Segoe"/>
                <a:ea typeface="ＭＳ ゴシック"/>
              </a:rPr>
              <a:t>Right-click the </a:t>
            </a:r>
            <a:r>
              <a:rPr lang="en-US" b="1" i="0" u="none" strike="noStrike" baseline="0" smtClean="0">
                <a:solidFill>
                  <a:srgbClr val="000000"/>
                </a:solidFill>
                <a:latin typeface="Segoe"/>
                <a:ea typeface="ＭＳ ゴシック"/>
              </a:rPr>
              <a:t>Event Comments</a:t>
            </a:r>
            <a:r>
              <a:rPr lang="en-US" b="0" i="0" u="none" strike="noStrike" baseline="0" smtClean="0">
                <a:solidFill>
                  <a:srgbClr val="000000"/>
                </a:solidFill>
                <a:latin typeface="Segoe"/>
                <a:ea typeface="ＭＳ ゴシック"/>
              </a:rPr>
              <a:t> table in the Navigation Pane and click </a:t>
            </a:r>
            <a:r>
              <a:rPr lang="en-US" b="1" i="0" u="none" strike="noStrike" baseline="0" smtClean="0">
                <a:solidFill>
                  <a:srgbClr val="000000"/>
                </a:solidFill>
                <a:latin typeface="Segoe"/>
                <a:ea typeface="ＭＳ ゴシック"/>
              </a:rPr>
              <a:t>Delete </a:t>
            </a:r>
            <a:r>
              <a:rPr lang="en-US" b="0" i="0" u="none" strike="noStrike" baseline="0" smtClean="0">
                <a:solidFill>
                  <a:srgbClr val="000000"/>
                </a:solidFill>
                <a:latin typeface="Segoe"/>
                <a:ea typeface="ＭＳ ゴシック"/>
              </a:rPr>
              <a:t>on the shortcut menu. A confirmation message appears (below).</a:t>
            </a:r>
          </a:p>
          <a:p>
            <a:pPr lvl="1" rtl="0"/>
            <a:r>
              <a:rPr lang="en-US" b="0" i="0" u="none" strike="noStrike" baseline="0" smtClean="0">
                <a:solidFill>
                  <a:srgbClr val="000000"/>
                </a:solidFill>
                <a:latin typeface="Segoe"/>
                <a:ea typeface="ＭＳ ゴシック"/>
              </a:rPr>
              <a:t>Click </a:t>
            </a:r>
            <a:r>
              <a:rPr lang="en-US" b="1" i="0" u="none" strike="noStrike" baseline="0" smtClean="0">
                <a:solidFill>
                  <a:srgbClr val="000000"/>
                </a:solidFill>
                <a:latin typeface="Segoe"/>
                <a:ea typeface="ＭＳ ゴシック"/>
              </a:rPr>
              <a:t>Yes</a:t>
            </a:r>
            <a:r>
              <a:rPr lang="en-US" b="0" i="0" u="none" strike="noStrike" baseline="0" smtClean="0">
                <a:solidFill>
                  <a:srgbClr val="000000"/>
                </a:solidFill>
                <a:latin typeface="Segoe"/>
                <a:ea typeface="ＭＳ ゴシック"/>
              </a:rPr>
              <a:t> to delete the table.</a:t>
            </a:r>
          </a:p>
          <a:p>
            <a:pPr lvl="0" rtl="0"/>
            <a:r>
              <a:rPr lang="en-US" b="1" i="0" u="none" strike="noStrike" baseline="0" smtClean="0">
                <a:solidFill>
                  <a:srgbClr val="000000"/>
                </a:solidFill>
                <a:latin typeface="Segoe"/>
                <a:ea typeface="ＭＳ ゴシック"/>
              </a:rPr>
              <a:t>PAUSE. LEAVE</a:t>
            </a:r>
            <a:r>
              <a:rPr lang="en-US" b="0" i="0" u="none" strike="noStrike" baseline="0" smtClean="0">
                <a:solidFill>
                  <a:srgbClr val="000000"/>
                </a:solidFill>
                <a:latin typeface="Segoe"/>
                <a:ea typeface="ＭＳ ゴシック"/>
              </a:rPr>
              <a:t> the database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a:t>
            </a:fld>
            <a:endParaRPr lang="en-US" dirty="0"/>
          </a:p>
        </p:txBody>
      </p:sp>
      <p:pic>
        <p:nvPicPr>
          <p:cNvPr id="7" name="Picture 6" descr="040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4114800"/>
            <a:ext cx="6731000" cy="1519223"/>
          </a:xfrm>
          <a:prstGeom prst="rect">
            <a:avLst/>
          </a:prstGeom>
        </p:spPr>
      </p:pic>
    </p:spTree>
    <p:extLst>
      <p:ext uri="{BB962C8B-B14F-4D97-AF65-F5344CB8AC3E}">
        <p14:creationId xmlns:p14="http://schemas.microsoft.com/office/powerpoint/2010/main" val="3759972536"/>
      </p:ext>
    </p:extLst>
  </p:cSld>
  <p:clrMapOvr>
    <a:masterClrMapping/>
  </p:clrMapOvr>
</p:sld>
</file>

<file path=ppt/theme/theme1.xml><?xml version="1.0" encoding="utf-8"?>
<a:theme xmlns:a="http://schemas.openxmlformats.org/drawingml/2006/main" name="templat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305</TotalTime>
  <Words>2686</Words>
  <Application>Microsoft Office PowerPoint</Application>
  <PresentationFormat>On-screen Show (4:3)</PresentationFormat>
  <Paragraphs>275</Paragraphs>
  <Slides>42</Slides>
  <Notes>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42</vt:i4>
      </vt:variant>
    </vt:vector>
  </HeadingPairs>
  <TitlesOfParts>
    <vt:vector size="56" baseType="lpstr">
      <vt:lpstr>ＭＳ ゴシック</vt:lpstr>
      <vt:lpstr>AGaramond</vt:lpstr>
      <vt:lpstr>Arial</vt:lpstr>
      <vt:lpstr>Calibri</vt:lpstr>
      <vt:lpstr>Franklin Gothic Book</vt:lpstr>
      <vt:lpstr>Franklin Gothic Medium</vt:lpstr>
      <vt:lpstr>ITC Officina Sans Bold</vt:lpstr>
      <vt:lpstr>Segoe</vt:lpstr>
      <vt:lpstr>Segoe UI</vt:lpstr>
      <vt:lpstr>Segoe UI Light</vt:lpstr>
      <vt:lpstr>Segoe UI Semibold</vt:lpstr>
      <vt:lpstr>Segoe UI Semilight</vt:lpstr>
      <vt:lpstr>Times New Roman</vt:lpstr>
      <vt:lpstr>template</vt:lpstr>
      <vt:lpstr>Modify Tables and Fields</vt:lpstr>
      <vt:lpstr>Objectives</vt:lpstr>
      <vt:lpstr>Step by Step: Modify Table Properties</vt:lpstr>
      <vt:lpstr>Step by Step: Modify Table Properties</vt:lpstr>
      <vt:lpstr>Step by Step: Modify Table Properties</vt:lpstr>
      <vt:lpstr>Step by Step: Rename a Table</vt:lpstr>
      <vt:lpstr>Step by Step: Rename a Table</vt:lpstr>
      <vt:lpstr>Step by Step: Rename a Table</vt:lpstr>
      <vt:lpstr>Step by Step: Delete a Table</vt:lpstr>
      <vt:lpstr>Step by Step: Set a Field Property in Datasheet View and Design View</vt:lpstr>
      <vt:lpstr>Step by Step: Set a Field Property in Datasheet View and Design View</vt:lpstr>
      <vt:lpstr>Step by Step: Define Input Masks for Fields</vt:lpstr>
      <vt:lpstr>Step by Step: Define Input Masks for Fields</vt:lpstr>
      <vt:lpstr>Step by Step: Define Input Masks for Fields</vt:lpstr>
      <vt:lpstr>Step by Step: Define Input Masks for Fields</vt:lpstr>
      <vt:lpstr>Step by Step: Define Input Masks for Fields</vt:lpstr>
      <vt:lpstr>Step by Step: Allow Zero Length</vt:lpstr>
      <vt:lpstr>Step by Step: Allow Zero Length</vt:lpstr>
      <vt:lpstr>Step by Step: Set Data Validation Rules</vt:lpstr>
      <vt:lpstr>Step by Step: Set Data Validation Rules</vt:lpstr>
      <vt:lpstr>Step by Step: Set Data Validation Rules</vt:lpstr>
      <vt:lpstr>Step by Step: Enter Captions</vt:lpstr>
      <vt:lpstr>Step by Step: Create Fields</vt:lpstr>
      <vt:lpstr>Step by Step: Create Fields</vt:lpstr>
      <vt:lpstr>Step by Step: Create Fields</vt:lpstr>
      <vt:lpstr>Step by Step: Create Fields</vt:lpstr>
      <vt:lpstr>Step by Step: Create Fields</vt:lpstr>
      <vt:lpstr> Step by Step: Create Fields</vt:lpstr>
      <vt:lpstr>Step by Step: Create Fields</vt:lpstr>
      <vt:lpstr>Step by Step: Delete a Field</vt:lpstr>
      <vt:lpstr>Step by Step: Delete a Field</vt:lpstr>
      <vt:lpstr>Step by Step: Delete a Field</vt:lpstr>
      <vt:lpstr>Step by Step: Create a Multivalued Lookup Field</vt:lpstr>
      <vt:lpstr>Step by Step: Create a Multivalued Lookup Field</vt:lpstr>
      <vt:lpstr>Step by Step: Create a Multivalued Lookup Field</vt:lpstr>
      <vt:lpstr>Step by Step: Create a Multivalued Lookup Field</vt:lpstr>
      <vt:lpstr>Step by Step: Create a Multivalued Lookup Field</vt:lpstr>
      <vt:lpstr>Step by Step: Create a Multivalued Lookup Field</vt:lpstr>
      <vt:lpstr>Step by Step: Create a Multivalued Lookup Field</vt:lpstr>
      <vt:lpstr>Step by Step: Create a Multivalued Lookup Field</vt:lpstr>
      <vt:lpstr>Step by Step: Create a Multivalued Lookup Field</vt:lpstr>
      <vt:lpstr>Skill Summary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dc:title>
  <dc:creator>Box Twelve Communications, Inc.</dc:creator>
  <cp:lastModifiedBy>Gambrel, Bryan - Indianapolis</cp:lastModifiedBy>
  <cp:revision>353</cp:revision>
  <dcterms:created xsi:type="dcterms:W3CDTF">2011-08-08T12:10:51Z</dcterms:created>
  <dcterms:modified xsi:type="dcterms:W3CDTF">2016-04-08T13:47:40Z</dcterms:modified>
</cp:coreProperties>
</file>